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6" r:id="rId4"/>
    <p:sldId id="259" r:id="rId5"/>
    <p:sldId id="260" r:id="rId6"/>
    <p:sldId id="261" r:id="rId7"/>
    <p:sldId id="269" r:id="rId8"/>
    <p:sldId id="293" r:id="rId9"/>
    <p:sldId id="294" r:id="rId10"/>
    <p:sldId id="264" r:id="rId11"/>
    <p:sldId id="263" r:id="rId12"/>
    <p:sldId id="265" r:id="rId13"/>
    <p:sldId id="267" r:id="rId14"/>
    <p:sldId id="266" r:id="rId15"/>
    <p:sldId id="268" r:id="rId16"/>
    <p:sldId id="270" r:id="rId17"/>
    <p:sldId id="302" r:id="rId18"/>
    <p:sldId id="297" r:id="rId19"/>
    <p:sldId id="298" r:id="rId20"/>
    <p:sldId id="299" r:id="rId21"/>
    <p:sldId id="300" r:id="rId22"/>
    <p:sldId id="272" r:id="rId23"/>
    <p:sldId id="285" r:id="rId24"/>
    <p:sldId id="301" r:id="rId25"/>
    <p:sldId id="276" r:id="rId26"/>
    <p:sldId id="277" r:id="rId27"/>
    <p:sldId id="282" r:id="rId28"/>
    <p:sldId id="278" r:id="rId29"/>
    <p:sldId id="279" r:id="rId30"/>
    <p:sldId id="280" r:id="rId31"/>
    <p:sldId id="281" r:id="rId32"/>
    <p:sldId id="284" r:id="rId33"/>
    <p:sldId id="310" r:id="rId34"/>
    <p:sldId id="311" r:id="rId35"/>
    <p:sldId id="304" r:id="rId36"/>
    <p:sldId id="303" r:id="rId37"/>
    <p:sldId id="273" r:id="rId38"/>
    <p:sldId id="307" r:id="rId39"/>
    <p:sldId id="308" r:id="rId40"/>
    <p:sldId id="309" r:id="rId41"/>
    <p:sldId id="289" r:id="rId42"/>
    <p:sldId id="275" r:id="rId43"/>
    <p:sldId id="287" r:id="rId44"/>
    <p:sldId id="288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C02701"/>
    <a:srgbClr val="B92900"/>
    <a:srgbClr val="BC2900"/>
    <a:srgbClr val="E1542A"/>
    <a:srgbClr val="FB6E2D"/>
    <a:srgbClr val="A11F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7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8AE6C0-E7EB-4A75-AB36-5A5A78B067F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6BC9C8-021C-4959-96EC-545E8E0509F9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Скульптура</a:t>
          </a:r>
          <a:endParaRPr lang="ru-RU" sz="3200" b="1" dirty="0">
            <a:solidFill>
              <a:schemeClr val="tx1"/>
            </a:solidFill>
          </a:endParaRPr>
        </a:p>
      </dgm:t>
    </dgm:pt>
    <dgm:pt modelId="{6789813E-204E-477B-BAC9-449B37665A79}" type="parTrans" cxnId="{C4796B5F-BD5A-46CF-8F24-C4F97C839ECA}">
      <dgm:prSet/>
      <dgm:spPr/>
      <dgm:t>
        <a:bodyPr/>
        <a:lstStyle/>
        <a:p>
          <a:endParaRPr lang="ru-RU"/>
        </a:p>
      </dgm:t>
    </dgm:pt>
    <dgm:pt modelId="{A76C491E-0750-4110-884B-28755DCE214F}" type="sibTrans" cxnId="{C4796B5F-BD5A-46CF-8F24-C4F97C839ECA}">
      <dgm:prSet/>
      <dgm:spPr/>
      <dgm:t>
        <a:bodyPr/>
        <a:lstStyle/>
        <a:p>
          <a:endParaRPr lang="ru-RU"/>
        </a:p>
      </dgm:t>
    </dgm:pt>
    <dgm:pt modelId="{C6853C12-EDF8-425E-9C84-92A7581F787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Памятник</a:t>
          </a:r>
          <a:endParaRPr lang="ru-RU" sz="3200" b="1" dirty="0">
            <a:solidFill>
              <a:schemeClr val="tx1"/>
            </a:solidFill>
          </a:endParaRPr>
        </a:p>
      </dgm:t>
    </dgm:pt>
    <dgm:pt modelId="{0F91686D-8292-4AC0-BB2A-6095684EAD47}" type="parTrans" cxnId="{C65733A0-4785-4782-A806-E0F9B038742B}">
      <dgm:prSet/>
      <dgm:spPr/>
      <dgm:t>
        <a:bodyPr/>
        <a:lstStyle/>
        <a:p>
          <a:endParaRPr lang="ru-RU"/>
        </a:p>
      </dgm:t>
    </dgm:pt>
    <dgm:pt modelId="{915776CC-E1A6-4A4D-9D82-2A3E45D93AA2}" type="sibTrans" cxnId="{C65733A0-4785-4782-A806-E0F9B038742B}">
      <dgm:prSet/>
      <dgm:spPr/>
      <dgm:t>
        <a:bodyPr/>
        <a:lstStyle/>
        <a:p>
          <a:endParaRPr lang="ru-RU"/>
        </a:p>
      </dgm:t>
    </dgm:pt>
    <dgm:pt modelId="{BC97DF04-252C-476C-B516-D967F35118D9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Обелиск</a:t>
          </a:r>
          <a:endParaRPr lang="ru-RU" sz="3200" dirty="0">
            <a:solidFill>
              <a:schemeClr val="tx1"/>
            </a:solidFill>
          </a:endParaRPr>
        </a:p>
      </dgm:t>
    </dgm:pt>
    <dgm:pt modelId="{D3736EAC-7681-41CA-A988-9951B6971487}" type="parTrans" cxnId="{8C4FCD6E-83EF-4CF0-9D8E-1E52C5515063}">
      <dgm:prSet/>
      <dgm:spPr/>
      <dgm:t>
        <a:bodyPr/>
        <a:lstStyle/>
        <a:p>
          <a:endParaRPr lang="ru-RU"/>
        </a:p>
      </dgm:t>
    </dgm:pt>
    <dgm:pt modelId="{6BC83E4A-64B0-4A4E-98D3-BE4B009293F4}" type="sibTrans" cxnId="{8C4FCD6E-83EF-4CF0-9D8E-1E52C5515063}">
      <dgm:prSet/>
      <dgm:spPr/>
      <dgm:t>
        <a:bodyPr/>
        <a:lstStyle/>
        <a:p>
          <a:endParaRPr lang="ru-RU"/>
        </a:p>
      </dgm:t>
    </dgm:pt>
    <dgm:pt modelId="{760282A9-98F2-4B83-B40C-149984BD78D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Мемориальный комплекс</a:t>
          </a:r>
          <a:endParaRPr lang="ru-RU" b="1" dirty="0">
            <a:solidFill>
              <a:schemeClr val="tx1"/>
            </a:solidFill>
          </a:endParaRPr>
        </a:p>
      </dgm:t>
    </dgm:pt>
    <dgm:pt modelId="{14B7C9C1-D551-460C-89B6-CCB2B0EFCC6E}" type="parTrans" cxnId="{22205E74-6FDB-4F63-9BC7-E2B1A3698062}">
      <dgm:prSet/>
      <dgm:spPr/>
      <dgm:t>
        <a:bodyPr/>
        <a:lstStyle/>
        <a:p>
          <a:endParaRPr lang="ru-RU"/>
        </a:p>
      </dgm:t>
    </dgm:pt>
    <dgm:pt modelId="{5AC943D5-E2B6-4E90-B3EF-53FBA12922A4}" type="sibTrans" cxnId="{22205E74-6FDB-4F63-9BC7-E2B1A3698062}">
      <dgm:prSet/>
      <dgm:spPr/>
      <dgm:t>
        <a:bodyPr/>
        <a:lstStyle/>
        <a:p>
          <a:endParaRPr lang="ru-RU"/>
        </a:p>
      </dgm:t>
    </dgm:pt>
    <dgm:pt modelId="{F1C13787-64E9-4772-8D52-A06E481762BE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Монументальная скульптура</a:t>
          </a:r>
          <a:endParaRPr lang="ru-RU" dirty="0">
            <a:solidFill>
              <a:schemeClr val="tx1"/>
            </a:solidFill>
          </a:endParaRPr>
        </a:p>
      </dgm:t>
    </dgm:pt>
    <dgm:pt modelId="{E872C580-D25C-4169-A274-E6F672BD8E0F}" type="parTrans" cxnId="{8B2FF50C-3A88-4614-B47C-18DCA5A4B5DC}">
      <dgm:prSet/>
      <dgm:spPr/>
      <dgm:t>
        <a:bodyPr/>
        <a:lstStyle/>
        <a:p>
          <a:endParaRPr lang="ru-RU"/>
        </a:p>
      </dgm:t>
    </dgm:pt>
    <dgm:pt modelId="{52E19DA4-9C94-41EE-AAB3-386DE16F2920}" type="sibTrans" cxnId="{8B2FF50C-3A88-4614-B47C-18DCA5A4B5DC}">
      <dgm:prSet/>
      <dgm:spPr/>
      <dgm:t>
        <a:bodyPr/>
        <a:lstStyle/>
        <a:p>
          <a:endParaRPr lang="ru-RU"/>
        </a:p>
      </dgm:t>
    </dgm:pt>
    <dgm:pt modelId="{C84233B6-6765-4ABE-96C5-DCB0A7B7FD4D}" type="pres">
      <dgm:prSet presAssocID="{CE8AE6C0-E7EB-4A75-AB36-5A5A78B067F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FE2BB6-56BD-4A1C-9CBB-716AF2700AB4}" type="pres">
      <dgm:prSet presAssocID="{D96BC9C8-021C-4959-96EC-545E8E0509F9}" presName="node" presStyleLbl="node1" presStyleIdx="0" presStyleCnt="5" custScaleX="11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FA3EA-4609-46D5-9219-D6C3144A0EAB}" type="pres">
      <dgm:prSet presAssocID="{A76C491E-0750-4110-884B-28755DCE214F}" presName="sibTrans" presStyleCnt="0"/>
      <dgm:spPr/>
    </dgm:pt>
    <dgm:pt modelId="{F6F46E56-E992-4D26-B293-BCF3B06CF335}" type="pres">
      <dgm:prSet presAssocID="{C6853C12-EDF8-425E-9C84-92A7581F78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5A680-8F42-40E3-81CF-581691507EE3}" type="pres">
      <dgm:prSet presAssocID="{915776CC-E1A6-4A4D-9D82-2A3E45D93AA2}" presName="sibTrans" presStyleCnt="0"/>
      <dgm:spPr/>
    </dgm:pt>
    <dgm:pt modelId="{4EF2B07C-E918-41FB-AF5D-2616A1589833}" type="pres">
      <dgm:prSet presAssocID="{BC97DF04-252C-476C-B516-D967F35118D9}" presName="node" presStyleLbl="node1" presStyleIdx="2" presStyleCnt="5" custScaleX="124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3DFC2-17DC-4CC4-9A4D-E1CAD12591F0}" type="pres">
      <dgm:prSet presAssocID="{6BC83E4A-64B0-4A4E-98D3-BE4B009293F4}" presName="sibTrans" presStyleCnt="0"/>
      <dgm:spPr/>
    </dgm:pt>
    <dgm:pt modelId="{A5563327-C609-43BA-9BC9-0A21E0627C26}" type="pres">
      <dgm:prSet presAssocID="{760282A9-98F2-4B83-B40C-149984BD78D7}" presName="node" presStyleLbl="node1" presStyleIdx="3" presStyleCnt="5" custScaleX="158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AEB39-939E-42CB-A551-887FC69B83AC}" type="pres">
      <dgm:prSet presAssocID="{5AC943D5-E2B6-4E90-B3EF-53FBA12922A4}" presName="sibTrans" presStyleCnt="0"/>
      <dgm:spPr/>
    </dgm:pt>
    <dgm:pt modelId="{1B46A4CD-1A1F-4DA5-82E9-7D44AE2A7D6E}" type="pres">
      <dgm:prSet presAssocID="{F1C13787-64E9-4772-8D52-A06E481762BE}" presName="node" presStyleLbl="node1" presStyleIdx="4" presStyleCnt="5" custScaleX="150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796B5F-BD5A-46CF-8F24-C4F97C839ECA}" srcId="{CE8AE6C0-E7EB-4A75-AB36-5A5A78B067FD}" destId="{D96BC9C8-021C-4959-96EC-545E8E0509F9}" srcOrd="0" destOrd="0" parTransId="{6789813E-204E-477B-BAC9-449B37665A79}" sibTransId="{A76C491E-0750-4110-884B-28755DCE214F}"/>
    <dgm:cxn modelId="{6DCEE478-0299-44CB-8AB6-16DB31FF2C69}" type="presOf" srcId="{F1C13787-64E9-4772-8D52-A06E481762BE}" destId="{1B46A4CD-1A1F-4DA5-82E9-7D44AE2A7D6E}" srcOrd="0" destOrd="0" presId="urn:microsoft.com/office/officeart/2005/8/layout/default"/>
    <dgm:cxn modelId="{A475C2CE-253F-41C6-A0C9-0B813DE50083}" type="presOf" srcId="{760282A9-98F2-4B83-B40C-149984BD78D7}" destId="{A5563327-C609-43BA-9BC9-0A21E0627C26}" srcOrd="0" destOrd="0" presId="urn:microsoft.com/office/officeart/2005/8/layout/default"/>
    <dgm:cxn modelId="{E4D6E942-6435-4C1A-988A-0CB07A3CC983}" type="presOf" srcId="{D96BC9C8-021C-4959-96EC-545E8E0509F9}" destId="{F9FE2BB6-56BD-4A1C-9CBB-716AF2700AB4}" srcOrd="0" destOrd="0" presId="urn:microsoft.com/office/officeart/2005/8/layout/default"/>
    <dgm:cxn modelId="{8C4FCD6E-83EF-4CF0-9D8E-1E52C5515063}" srcId="{CE8AE6C0-E7EB-4A75-AB36-5A5A78B067FD}" destId="{BC97DF04-252C-476C-B516-D967F35118D9}" srcOrd="2" destOrd="0" parTransId="{D3736EAC-7681-41CA-A988-9951B6971487}" sibTransId="{6BC83E4A-64B0-4A4E-98D3-BE4B009293F4}"/>
    <dgm:cxn modelId="{5C9561B0-E9E6-47D2-8E99-683AD72B207A}" type="presOf" srcId="{C6853C12-EDF8-425E-9C84-92A7581F787B}" destId="{F6F46E56-E992-4D26-B293-BCF3B06CF335}" srcOrd="0" destOrd="0" presId="urn:microsoft.com/office/officeart/2005/8/layout/default"/>
    <dgm:cxn modelId="{8B2FF50C-3A88-4614-B47C-18DCA5A4B5DC}" srcId="{CE8AE6C0-E7EB-4A75-AB36-5A5A78B067FD}" destId="{F1C13787-64E9-4772-8D52-A06E481762BE}" srcOrd="4" destOrd="0" parTransId="{E872C580-D25C-4169-A274-E6F672BD8E0F}" sibTransId="{52E19DA4-9C94-41EE-AAB3-386DE16F2920}"/>
    <dgm:cxn modelId="{E2620110-3E16-4004-BFA5-5FC1985C1998}" type="presOf" srcId="{CE8AE6C0-E7EB-4A75-AB36-5A5A78B067FD}" destId="{C84233B6-6765-4ABE-96C5-DCB0A7B7FD4D}" srcOrd="0" destOrd="0" presId="urn:microsoft.com/office/officeart/2005/8/layout/default"/>
    <dgm:cxn modelId="{E6AF890D-952E-4E05-96FE-44C5DF9414CE}" type="presOf" srcId="{BC97DF04-252C-476C-B516-D967F35118D9}" destId="{4EF2B07C-E918-41FB-AF5D-2616A1589833}" srcOrd="0" destOrd="0" presId="urn:microsoft.com/office/officeart/2005/8/layout/default"/>
    <dgm:cxn modelId="{C65733A0-4785-4782-A806-E0F9B038742B}" srcId="{CE8AE6C0-E7EB-4A75-AB36-5A5A78B067FD}" destId="{C6853C12-EDF8-425E-9C84-92A7581F787B}" srcOrd="1" destOrd="0" parTransId="{0F91686D-8292-4AC0-BB2A-6095684EAD47}" sibTransId="{915776CC-E1A6-4A4D-9D82-2A3E45D93AA2}"/>
    <dgm:cxn modelId="{22205E74-6FDB-4F63-9BC7-E2B1A3698062}" srcId="{CE8AE6C0-E7EB-4A75-AB36-5A5A78B067FD}" destId="{760282A9-98F2-4B83-B40C-149984BD78D7}" srcOrd="3" destOrd="0" parTransId="{14B7C9C1-D551-460C-89B6-CCB2B0EFCC6E}" sibTransId="{5AC943D5-E2B6-4E90-B3EF-53FBA12922A4}"/>
    <dgm:cxn modelId="{B6A2F636-E61F-41F0-9A2D-2B3DF552A88D}" type="presParOf" srcId="{C84233B6-6765-4ABE-96C5-DCB0A7B7FD4D}" destId="{F9FE2BB6-56BD-4A1C-9CBB-716AF2700AB4}" srcOrd="0" destOrd="0" presId="urn:microsoft.com/office/officeart/2005/8/layout/default"/>
    <dgm:cxn modelId="{33E29CE1-D23E-46B6-A72B-0566C1D5B33C}" type="presParOf" srcId="{C84233B6-6765-4ABE-96C5-DCB0A7B7FD4D}" destId="{BACFA3EA-4609-46D5-9219-D6C3144A0EAB}" srcOrd="1" destOrd="0" presId="urn:microsoft.com/office/officeart/2005/8/layout/default"/>
    <dgm:cxn modelId="{1EB2EAD6-458B-46E7-9A53-DCAD24890CE3}" type="presParOf" srcId="{C84233B6-6765-4ABE-96C5-DCB0A7B7FD4D}" destId="{F6F46E56-E992-4D26-B293-BCF3B06CF335}" srcOrd="2" destOrd="0" presId="urn:microsoft.com/office/officeart/2005/8/layout/default"/>
    <dgm:cxn modelId="{4C0F0AFC-F152-48A7-B976-B066BAD9C5D8}" type="presParOf" srcId="{C84233B6-6765-4ABE-96C5-DCB0A7B7FD4D}" destId="{42A5A680-8F42-40E3-81CF-581691507EE3}" srcOrd="3" destOrd="0" presId="urn:microsoft.com/office/officeart/2005/8/layout/default"/>
    <dgm:cxn modelId="{39B9CE6C-C1FB-493D-8CA3-EEAF9F9DB95F}" type="presParOf" srcId="{C84233B6-6765-4ABE-96C5-DCB0A7B7FD4D}" destId="{4EF2B07C-E918-41FB-AF5D-2616A1589833}" srcOrd="4" destOrd="0" presId="urn:microsoft.com/office/officeart/2005/8/layout/default"/>
    <dgm:cxn modelId="{5B503A97-4A20-4FCE-906C-E750A48908A4}" type="presParOf" srcId="{C84233B6-6765-4ABE-96C5-DCB0A7B7FD4D}" destId="{F223DFC2-17DC-4CC4-9A4D-E1CAD12591F0}" srcOrd="5" destOrd="0" presId="urn:microsoft.com/office/officeart/2005/8/layout/default"/>
    <dgm:cxn modelId="{E16656CF-24A0-452E-BABA-CD6EB6A9DC47}" type="presParOf" srcId="{C84233B6-6765-4ABE-96C5-DCB0A7B7FD4D}" destId="{A5563327-C609-43BA-9BC9-0A21E0627C26}" srcOrd="6" destOrd="0" presId="urn:microsoft.com/office/officeart/2005/8/layout/default"/>
    <dgm:cxn modelId="{75E21024-7612-4BB5-B737-65B367813353}" type="presParOf" srcId="{C84233B6-6765-4ABE-96C5-DCB0A7B7FD4D}" destId="{C4BAEB39-939E-42CB-A551-887FC69B83AC}" srcOrd="7" destOrd="0" presId="urn:microsoft.com/office/officeart/2005/8/layout/default"/>
    <dgm:cxn modelId="{869BFD32-1EC0-4A21-8BCC-67CDEA3EF3F7}" type="presParOf" srcId="{C84233B6-6765-4ABE-96C5-DCB0A7B7FD4D}" destId="{1B46A4CD-1A1F-4DA5-82E9-7D44AE2A7D6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E2BB6-56BD-4A1C-9CBB-716AF2700AB4}">
      <dsp:nvSpPr>
        <dsp:cNvPr id="0" name=""/>
        <dsp:cNvSpPr/>
      </dsp:nvSpPr>
      <dsp:spPr>
        <a:xfrm>
          <a:off x="3683" y="671413"/>
          <a:ext cx="2555613" cy="1388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Скульптура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3683" y="671413"/>
        <a:ext cx="2555613" cy="1388543"/>
      </dsp:txXfrm>
    </dsp:sp>
    <dsp:sp modelId="{F6F46E56-E992-4D26-B293-BCF3B06CF335}">
      <dsp:nvSpPr>
        <dsp:cNvPr id="0" name=""/>
        <dsp:cNvSpPr/>
      </dsp:nvSpPr>
      <dsp:spPr>
        <a:xfrm>
          <a:off x="2790721" y="671413"/>
          <a:ext cx="2314238" cy="1388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Памятник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2790721" y="671413"/>
        <a:ext cx="2314238" cy="1388543"/>
      </dsp:txXfrm>
    </dsp:sp>
    <dsp:sp modelId="{4EF2B07C-E918-41FB-AF5D-2616A1589833}">
      <dsp:nvSpPr>
        <dsp:cNvPr id="0" name=""/>
        <dsp:cNvSpPr/>
      </dsp:nvSpPr>
      <dsp:spPr>
        <a:xfrm>
          <a:off x="5336384" y="671413"/>
          <a:ext cx="2874076" cy="1388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Обелиск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5336384" y="671413"/>
        <a:ext cx="2874076" cy="1388543"/>
      </dsp:txXfrm>
    </dsp:sp>
    <dsp:sp modelId="{A5563327-C609-43BA-9BC9-0A21E0627C26}">
      <dsp:nvSpPr>
        <dsp:cNvPr id="0" name=""/>
        <dsp:cNvSpPr/>
      </dsp:nvSpPr>
      <dsp:spPr>
        <a:xfrm>
          <a:off x="408675" y="2291380"/>
          <a:ext cx="3676492" cy="1388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1"/>
              </a:solidFill>
            </a:rPr>
            <a:t>Мемориальный комплекс</a:t>
          </a:r>
          <a:endParaRPr lang="ru-RU" sz="3400" b="1" kern="1200" dirty="0">
            <a:solidFill>
              <a:schemeClr val="tx1"/>
            </a:solidFill>
          </a:endParaRPr>
        </a:p>
      </dsp:txBody>
      <dsp:txXfrm>
        <a:off x="408675" y="2291380"/>
        <a:ext cx="3676492" cy="1388543"/>
      </dsp:txXfrm>
    </dsp:sp>
    <dsp:sp modelId="{1B46A4CD-1A1F-4DA5-82E9-7D44AE2A7D6E}">
      <dsp:nvSpPr>
        <dsp:cNvPr id="0" name=""/>
        <dsp:cNvSpPr/>
      </dsp:nvSpPr>
      <dsp:spPr>
        <a:xfrm>
          <a:off x="4316591" y="2291380"/>
          <a:ext cx="3488877" cy="1388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1"/>
              </a:solidFill>
            </a:rPr>
            <a:t>Монументальная скульптура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4316591" y="2291380"/>
        <a:ext cx="3488877" cy="1388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65163"/>
            <a:ext cx="7835900" cy="2387600"/>
          </a:xfrm>
        </p:spPr>
        <p:txBody>
          <a:bodyPr anchor="b">
            <a:noAutofit/>
          </a:bodyPr>
          <a:lstStyle>
            <a:lvl1pPr algn="ctr">
              <a:defRPr sz="8800" b="1" cap="none" spc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BC2900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1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00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1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effectLst>
            <a:glow rad="127000">
              <a:schemeClr val="accent1">
                <a:alpha val="59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775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60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3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346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3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29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2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41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effectLst>
            <a:glow rad="127000">
              <a:schemeClr val="accent1">
                <a:alpha val="59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3FC4-0F5C-4B4C-B1B0-854966DCF25E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AF5A7-9CF7-4D24-9D85-F94B85CA1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0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13462">
            <a:solidFill>
              <a:schemeClr val="bg1"/>
            </a:solidFill>
            <a:prstDash val="solid"/>
          </a:ln>
          <a:solidFill>
            <a:srgbClr val="C02701"/>
          </a:solidFill>
          <a:effectLst>
            <a:glow rad="101600">
              <a:schemeClr val="bg1">
                <a:alpha val="6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edu.mob-edu.ru/ui/upload/courses/10674889/files/web_resources/8/Images_8/IZO_4_8_1_7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5%D1%80%D1%87%D0%B5%D0%BD%D1%81%D0%BA%D0%BE-%D0%AD%D0%BB%D1%8C%D1%82%D0%B8%D0%B3%D0%B5%D0%BD%D1%81%D0%BA%D0%B0%D1%8F_%D0%B4%D0%B5%D1%81%D0%B0%D0%BD%D1%82%D0%BD%D0%B0%D1%8F_%D0%BE%D0%BF%D0%B5%D1%80%D0%B0%D1%86%D0%B8%D1%8F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mirpozitiva.ru/video/422-pozitiv52.html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5/Monument_to_Minin_and_Pozharsky_and_St_Basils_Cthedral2.JPG?uselang=ru" TargetMode="External"/><Relationship Id="rId2" Type="http://schemas.openxmlformats.org/officeDocument/2006/relationships/hyperlink" Target="http://www.togur-school.tom.ru/site1/stalingrad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irpozitiva.ru/video/422-pozitiv52.html" TargetMode="External"/><Relationship Id="rId4" Type="http://schemas.openxmlformats.org/officeDocument/2006/relationships/hyperlink" Target="http://art-center.by/blog/roden_museum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815" y="1998417"/>
            <a:ext cx="8246853" cy="2387600"/>
          </a:xfrm>
        </p:spPr>
        <p:txBody>
          <a:bodyPr/>
          <a:lstStyle/>
          <a:p>
            <a:r>
              <a:rPr lang="ru-RU" sz="8000" dirty="0"/>
              <a:t>«Герои, борцы, защитники</a:t>
            </a:r>
            <a:r>
              <a:rPr lang="ru-RU" sz="8000" dirty="0" smtClean="0"/>
              <a:t>»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396815" y="382114"/>
            <a:ext cx="85142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00"/>
                </a:solidFill>
              </a:rPr>
              <a:t>Изобразительное искусство</a:t>
            </a:r>
          </a:p>
          <a:p>
            <a:pPr algn="ctr"/>
            <a:r>
              <a:rPr lang="ru-RU" sz="3600" b="1" dirty="0" smtClean="0">
                <a:solidFill>
                  <a:srgbClr val="990000"/>
                </a:solidFill>
              </a:rPr>
              <a:t>4 класс</a:t>
            </a:r>
          </a:p>
          <a:p>
            <a:pPr algn="ctr"/>
            <a:endParaRPr lang="ru-RU" sz="3600" b="1" dirty="0" smtClean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6430" y="5633048"/>
            <a:ext cx="8680899" cy="111280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М</a:t>
            </a:r>
            <a:r>
              <a:rPr lang="ru-RU" b="1" dirty="0" smtClean="0"/>
              <a:t>емориальный </a:t>
            </a:r>
            <a:r>
              <a:rPr lang="ru-RU" b="1" dirty="0"/>
              <a:t>комплекс «Героям Сталинградской битвы» на Мамаевом кургане.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Скульптор </a:t>
            </a:r>
            <a:r>
              <a:rPr lang="ru-RU" b="1" dirty="0"/>
              <a:t>В. Е. Вучетич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770" y="1061049"/>
            <a:ext cx="4238296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44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6430" y="1303725"/>
            <a:ext cx="3752491" cy="516608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Мемориальный комплекс «Героям Сталинградской битвы»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Памятник-ансамбль «Героям Сталинградской битвы»</a:t>
            </a:r>
            <a:r>
              <a:rPr lang="ru-RU" b="1" dirty="0"/>
              <a:t> — самый крупный военный памятник в мире является и самой большой братской могилой русским солдатам погибшим в Сталинградской битве</a:t>
            </a:r>
            <a:r>
              <a:rPr lang="ru-RU" b="1" dirty="0" smtClean="0"/>
              <a:t>. </a:t>
            </a:r>
          </a:p>
          <a:p>
            <a:pPr marL="0" indent="0">
              <a:buNone/>
            </a:pPr>
            <a:r>
              <a:rPr lang="ru-RU" b="1" dirty="0"/>
              <a:t>Гигантский и величественный ансамбль посвящён мужеству и бесстрашию защитников Сталинграда в сражении, которое стало переломным в Великой Отечественной войне.</a:t>
            </a:r>
          </a:p>
          <a:p>
            <a:pPr marL="0" indent="0">
              <a:buNone/>
            </a:pPr>
            <a:endParaRPr lang="ru-RU" b="1" dirty="0"/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668" y="1061050"/>
            <a:ext cx="4968815" cy="5503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70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60717" y="1338813"/>
            <a:ext cx="3752491" cy="5166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С</a:t>
            </a:r>
            <a:r>
              <a:rPr lang="ru-RU" b="1" dirty="0" smtClean="0"/>
              <a:t>кульптура 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Родина-мать зовёт!».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/>
              <a:t>Это </a:t>
            </a:r>
            <a:r>
              <a:rPr lang="ru-RU" b="1" dirty="0"/>
              <a:t>одна из самых высоких статуй мира. Она является частью памятника-ансамбля «Героям Сталинградской битвы» на Мамаевом кургане в Волгограде.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7" name="Рисунок 6" descr="https://edu.mob-edu.ru/ui/upload/courses/10674889/files/web_resources/8/Images_8/IZO_4_8_1_7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527" y="1052423"/>
            <a:ext cx="3722945" cy="5738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37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1320" y="5426014"/>
            <a:ext cx="8350370" cy="14319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Мемориальный комплекс «Хатынь»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/>
              <a:t>   </a:t>
            </a:r>
            <a:r>
              <a:rPr lang="ru-RU" b="1" dirty="0"/>
              <a:t>Архитекторы Ю. Градов, В. </a:t>
            </a:r>
            <a:r>
              <a:rPr lang="ru-RU" b="1" dirty="0" err="1"/>
              <a:t>Занкович</a:t>
            </a:r>
            <a:r>
              <a:rPr lang="ru-RU" b="1" dirty="0"/>
              <a:t>, Л. Левин, скульптор С. </a:t>
            </a:r>
            <a:r>
              <a:rPr lang="ru-RU" b="1" dirty="0" err="1"/>
              <a:t>Селиханов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9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898" y="819508"/>
            <a:ext cx="5900468" cy="462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31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5441" y="1000665"/>
            <a:ext cx="4019910" cy="56681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В</a:t>
            </a:r>
            <a:r>
              <a:rPr lang="ru-RU" b="1" dirty="0"/>
              <a:t> годы Великой Отечественной войны фашисты полностью уничтожили более 600 белорусских деревень. Символом этого горя стала деревня Хатынь. Сейчас на месте сожжённой деревни мемориальный комплекс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    В</a:t>
            </a:r>
            <a:r>
              <a:rPr lang="ru-RU" b="1" dirty="0"/>
              <a:t> образе непокорённого жителя Хатыни, несущего на руках зверски убитого фашистами сына, но не склонившего голову перед захватчиками, увековечен подвиг белорусского народа. В элементах мемориального комплекса выражено не только чувство скорби о погибших, но и чувство гордости за мужество и стойкость советского народа.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9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27" y="1483744"/>
            <a:ext cx="4520241" cy="3579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567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5441" y="5149970"/>
            <a:ext cx="8350370" cy="151883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Несломленный. Мемориал «Саласпилс»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/>
              <a:t>В</a:t>
            </a:r>
            <a:r>
              <a:rPr lang="ru-RU" b="1" dirty="0"/>
              <a:t> элементах мемориального комплекса выражено не только чувство скорби о погибших, но и чувство гордости за мужество и стойкость советского народа.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9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557" y="830485"/>
            <a:ext cx="5558137" cy="41642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21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8792" y="1086927"/>
            <a:ext cx="4804914" cy="45806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   Скорбь </a:t>
            </a:r>
            <a:r>
              <a:rPr lang="ru-RU" b="1" dirty="0"/>
              <a:t>о погибших и непреходящее восхищение стойкостью народа-страдальца — вот чувства, которые в камне и звуке сумели воплотить авторы мемориала Хатынь.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9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442" y="836762"/>
            <a:ext cx="3588587" cy="5931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156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3026" y="737023"/>
            <a:ext cx="7886700" cy="9288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Обелиски Памяти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3026" y="1244765"/>
            <a:ext cx="4459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2861" y="2044940"/>
            <a:ext cx="82123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Есть в каждом городе поклонный обелиск</a:t>
            </a:r>
            <a:r>
              <a:rPr lang="ru-RU" sz="2400" b="1" dirty="0" smtClean="0">
                <a:latin typeface="Arial Black" pitchFamily="34" charset="0"/>
              </a:rPr>
              <a:t>.</a:t>
            </a:r>
            <a:endParaRPr lang="ru-RU" sz="2400" b="1" dirty="0">
              <a:latin typeface="Arial Black" pitchFamily="34" charset="0"/>
            </a:endParaRPr>
          </a:p>
          <a:p>
            <a:r>
              <a:rPr lang="ru-RU" sz="2400" b="1" dirty="0">
                <a:latin typeface="Arial Black" pitchFamily="34" charset="0"/>
              </a:rPr>
              <a:t>К нему приник березы скорбный лик</a:t>
            </a:r>
            <a:r>
              <a:rPr lang="ru-RU" sz="2400" b="1" dirty="0" smtClean="0">
                <a:latin typeface="Arial Black" pitchFamily="34" charset="0"/>
              </a:rPr>
              <a:t>,</a:t>
            </a:r>
            <a:endParaRPr lang="ru-RU" sz="2400" b="1" dirty="0">
              <a:latin typeface="Arial Black" pitchFamily="34" charset="0"/>
            </a:endParaRPr>
          </a:p>
          <a:p>
            <a:r>
              <a:rPr lang="ru-RU" sz="2400" b="1" dirty="0">
                <a:latin typeface="Arial Black" pitchFamily="34" charset="0"/>
              </a:rPr>
              <a:t>И в самом сердце мраморной звезды </a:t>
            </a:r>
          </a:p>
          <a:p>
            <a:r>
              <a:rPr lang="ru-RU" sz="2400" b="1" dirty="0">
                <a:latin typeface="Arial Black" pitchFamily="34" charset="0"/>
              </a:rPr>
              <a:t>Пылает боль безмерной той беды:</a:t>
            </a:r>
          </a:p>
          <a:p>
            <a:r>
              <a:rPr lang="ru-RU" sz="2400" b="1" dirty="0">
                <a:latin typeface="Arial Black" pitchFamily="34" charset="0"/>
              </a:rPr>
              <a:t>Горит, горит, ей не сгореть вовек.</a:t>
            </a:r>
          </a:p>
          <a:p>
            <a:r>
              <a:rPr lang="ru-RU" sz="2400" b="1" dirty="0">
                <a:latin typeface="Arial Black" pitchFamily="34" charset="0"/>
              </a:rPr>
              <a:t>Пока живет на свете человек!       </a:t>
            </a:r>
            <a:endParaRPr lang="ru-RU" sz="2400" b="1" dirty="0" smtClean="0">
              <a:latin typeface="Arial Black" pitchFamily="34" charset="0"/>
            </a:endParaRPr>
          </a:p>
          <a:p>
            <a:endParaRPr lang="ru-RU" sz="2400" b="1" dirty="0">
              <a:latin typeface="Arial Black" pitchFamily="34" charset="0"/>
            </a:endParaRPr>
          </a:p>
          <a:p>
            <a:endParaRPr lang="ru-RU" sz="2400" b="1" dirty="0" smtClean="0">
              <a:latin typeface="Arial Black" pitchFamily="34" charset="0"/>
            </a:endParaRP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Милена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Гостеева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48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88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Обелиски Памяти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074" name="Picture 2" descr="https://upload.wikimedia.org/wikipedia/commons/thumb/5/56/%D0%9A%D0%B5%D1%80%D1%87%D1%8C._%D0%9E%D0%B1%D0%B5%D0%BB%D0%B8%D1%81%D0%BA_%D0%A1%D0%BB%D0%B0%D0%B2%D1%8B_%D0%BD%D0%B0_%D0%B2%D0%B5%D1%80%D1%88%D0%B8%D0%BD%D0%B5_%D0%B3%D0%BE%D1%80%D1%8B_%D0%9C%D0%B8%D1%82%D1%80%D0%B8%D0%B4%D0%B0%D1%82..jpg/800px-%D0%9A%D0%B5%D1%80%D1%87%D1%8C._%D0%9E%D0%B1%D0%B5%D0%BB%D0%B8%D1%81%D0%BA_%D0%A1%D0%BB%D0%B0%D0%B2%D1%8B_%D0%BD%D0%B0_%D0%B2%D0%B5%D1%80%D1%88%D0%B8%D0%BD%D0%B5_%D0%B3%D0%BE%D1%80%D1%8B_%D0%9C%D0%B8%D1%82%D1%80%D0%B8%D0%B4%D0%B0%D1%82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016" y="1026545"/>
            <a:ext cx="4250553" cy="566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3901" y="1462418"/>
            <a:ext cx="44598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Обелиск Славы Бессмертным Героям на горе Митридат</a:t>
            </a:r>
            <a:r>
              <a:rPr lang="ru-RU" sz="2400" b="1" dirty="0"/>
              <a:t> — монумент, посвящённый генералам, офицерам, сержантам и рядовым </a:t>
            </a:r>
            <a:r>
              <a:rPr lang="ru-RU" sz="2400" b="1" dirty="0" smtClean="0"/>
              <a:t>, </a:t>
            </a:r>
            <a:r>
              <a:rPr lang="ru-RU" sz="2400" b="1" dirty="0"/>
              <a:t>морякам  и всем воинам, павшим в </a:t>
            </a:r>
            <a:r>
              <a:rPr lang="ru-RU" sz="2400" b="1" dirty="0" smtClean="0"/>
              <a:t>боях за освобождение Крыма (ноябрь 1943 </a:t>
            </a:r>
            <a:r>
              <a:rPr lang="ru-RU" sz="2400" b="1" dirty="0" smtClean="0">
                <a:hlinkClick r:id="rId3" tooltip="Керченско-Эльтигенская десантная операция"/>
              </a:rPr>
              <a:t>–</a:t>
            </a:r>
            <a:r>
              <a:rPr lang="ru-RU" sz="2400" b="1" dirty="0" smtClean="0"/>
              <a:t> апрель 1944г.), </a:t>
            </a:r>
            <a:r>
              <a:rPr lang="ru-RU" sz="2400" b="1" dirty="0"/>
              <a:t> расположен в городе </a:t>
            </a:r>
            <a:r>
              <a:rPr lang="ru-RU" sz="2400" b="1" dirty="0" smtClean="0"/>
              <a:t>Керчь</a:t>
            </a:r>
            <a:r>
              <a:rPr lang="ru-RU" sz="2400" b="1" dirty="0"/>
              <a:t> </a:t>
            </a:r>
            <a:r>
              <a:rPr lang="ru-RU" sz="2400" b="1" dirty="0" smtClean="0"/>
              <a:t>(Крым) </a:t>
            </a:r>
            <a:r>
              <a:rPr lang="ru-RU" sz="2400" b="1" dirty="0"/>
              <a:t>на вершине </a:t>
            </a:r>
            <a:r>
              <a:rPr lang="ru-RU" sz="2400" b="1" dirty="0" smtClean="0"/>
              <a:t>горы Митридат.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8729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88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Обелиски Памяти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098" name="Picture 2" descr="https://upload.wikimedia.org/wikipedia/commons/a/a4/Hero-City_Obelisk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758" y="957532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7419" y="1543500"/>
            <a:ext cx="42959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Обелиск «Городу-Герою Ленинграду» </a:t>
            </a:r>
            <a:r>
              <a:rPr lang="ru-RU" sz="2800" b="1" dirty="0"/>
              <a:t>расположен на </a:t>
            </a:r>
            <a:r>
              <a:rPr lang="ru-RU" sz="2800" b="1" dirty="0" smtClean="0"/>
              <a:t>площади Восстания</a:t>
            </a:r>
            <a:r>
              <a:rPr lang="ru-RU" sz="2800" b="1" dirty="0"/>
              <a:t> в </a:t>
            </a:r>
            <a:r>
              <a:rPr lang="ru-RU" sz="2800" b="1" dirty="0" smtClean="0"/>
              <a:t>С.-Петербурге. </a:t>
            </a:r>
            <a:r>
              <a:rPr lang="ru-RU" sz="2800" b="1" dirty="0"/>
              <a:t>Установлен </a:t>
            </a:r>
            <a:r>
              <a:rPr lang="ru-RU" sz="2800" b="1" dirty="0" smtClean="0"/>
              <a:t>12 </a:t>
            </a:r>
            <a:r>
              <a:rPr lang="ru-RU" sz="2800" b="1" dirty="0" err="1" smtClean="0"/>
              <a:t>пареля</a:t>
            </a:r>
            <a:r>
              <a:rPr lang="ru-RU" sz="2800" b="1" dirty="0" smtClean="0"/>
              <a:t> в 1985 году.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9360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61059"/>
            <a:ext cx="8170293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искусстве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темы, которые называют вечными — к ним снова и снова обращаются разные поколения художников, музыкантов, поэтов. К таким темам относится и тема защитников Отечества. Каждый народ гордится героями, которые сражались за свободу, славу и могущество своей страны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Искусство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музыка, литература, живопись и скульптура — может увековечить память о героях. С давних времён принято устанавливать памятники в честь значительных исторических событий. 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Title Placeholder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  <a:effectLst>
            <a:glow rad="127000">
              <a:schemeClr val="accent1">
                <a:alpha val="59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270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" name="Title Placeholder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  <a:effectLst>
            <a:glow rad="127000">
              <a:schemeClr val="accent1">
                <a:alpha val="59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270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0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88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Обелиски Памяти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6430" y="1543500"/>
            <a:ext cx="42959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Обелиск советским воинам, погибшим при освобождении г. Великие Луки </a:t>
            </a:r>
            <a:r>
              <a:rPr lang="ru-RU" sz="2800" b="1" dirty="0"/>
              <a:t>от немецко-фашистских захватчиков в 1942-1943 гг</a:t>
            </a:r>
            <a:r>
              <a:rPr lang="ru-RU" sz="2800" b="1" dirty="0" smtClean="0"/>
              <a:t>.</a:t>
            </a:r>
          </a:p>
          <a:p>
            <a:r>
              <a:rPr lang="ru-RU" sz="2800" b="1" dirty="0"/>
              <a:t>На обелиске установлена 5-конечная звезда высотой 3 м. Общая высота памятника 26 м.</a:t>
            </a:r>
          </a:p>
        </p:txBody>
      </p:sp>
      <p:pic>
        <p:nvPicPr>
          <p:cNvPr id="5122" name="Picture 2" descr="Velikit Luki stell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13" y="967626"/>
            <a:ext cx="3750633" cy="57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17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8792" y="1086927"/>
            <a:ext cx="4804914" cy="55431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Монумент «Покорителям космоса» </a:t>
            </a:r>
            <a:r>
              <a:rPr lang="ru-RU" b="1" dirty="0"/>
              <a:t>воздвигнут в Москве в 1964 году. Он посвящён достижениям нашего народа в освоении космического пространства.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 монумента: скульптор А. П. 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Файдыш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-Крандиевский, архитектор А. Н. Колчин, архитектор М. О. 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Барщ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/>
              <a:t>Конструкция уникальна, высота её 107 метров, и взоры зрителей устремляются ввысь, туда, куда мчится ракета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Героями </a:t>
            </a:r>
            <a:r>
              <a:rPr lang="ru-RU" b="1" dirty="0"/>
              <a:t>своей страны являются не только воины и защитники. Писатели, учёные, космонавты — это тоже герои, которыми гордится народ.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39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934" y="724618"/>
            <a:ext cx="3821503" cy="60471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613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600" b="1" dirty="0"/>
              <a:t>Каким героическим событиям и выдающимся людям посвящены памятники? </a:t>
            </a:r>
            <a:endParaRPr lang="ru-RU" sz="3600" b="1" dirty="0" smtClean="0"/>
          </a:p>
          <a:p>
            <a:r>
              <a:rPr lang="ru-RU" sz="3600" b="1" dirty="0" smtClean="0"/>
              <a:t>Как </a:t>
            </a:r>
            <a:r>
              <a:rPr lang="ru-RU" sz="3600" b="1" dirty="0"/>
              <a:t>скульпторам удалось выразить своё отношение к героям, борцам, защитникам</a:t>
            </a:r>
            <a:r>
              <a:rPr lang="ru-RU" sz="3600" b="1" dirty="0" smtClean="0"/>
              <a:t>?</a:t>
            </a:r>
          </a:p>
          <a:p>
            <a:r>
              <a:rPr lang="ru-RU" sz="3600" b="1" dirty="0"/>
              <a:t>Почему все народы чтят память героев-защитников</a:t>
            </a:r>
            <a:r>
              <a:rPr lang="ru-RU" sz="3600" b="1" dirty="0" smtClean="0"/>
              <a:t>?</a:t>
            </a:r>
          </a:p>
          <a:p>
            <a:r>
              <a:rPr lang="ru-RU" sz="3600" b="1" dirty="0"/>
              <a:t>Какие памятники есть в вашем </a:t>
            </a:r>
            <a:r>
              <a:rPr lang="ru-RU" sz="3600" b="1" dirty="0" smtClean="0"/>
              <a:t>городе? </a:t>
            </a:r>
            <a:r>
              <a:rPr lang="ru-RU" sz="3600" b="1" dirty="0"/>
              <a:t>В честь каких героев они установлены?</a:t>
            </a:r>
          </a:p>
          <a:p>
            <a:endParaRPr lang="ru-RU" sz="3600" b="1" dirty="0"/>
          </a:p>
          <a:p>
            <a:endParaRPr lang="ru-RU" sz="3600" b="1" dirty="0"/>
          </a:p>
          <a:p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 и ответь на вопросы: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1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3208" y="1144138"/>
            <a:ext cx="5047531" cy="571386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 Памятник </a:t>
            </a:r>
            <a:r>
              <a:rPr lang="ru-RU" dirty="0"/>
              <a:t>основателям города — главный в Сургуте. Он представляет собой бронзовую композицию из 4 фигур и располагается на центральном транспортном кольце.</a:t>
            </a:r>
          </a:p>
          <a:p>
            <a:pPr marL="0" indent="0">
              <a:buNone/>
            </a:pPr>
            <a:r>
              <a:rPr lang="ru-RU" dirty="0"/>
              <a:t>Изначально фигур было 3: князь, воевода и казак-плотник, но со временем к ним был добавлен еще и священник. В князе легко узнаваем Федор </a:t>
            </a:r>
            <a:r>
              <a:rPr lang="ru-RU" dirty="0" err="1"/>
              <a:t>Борятинский</a:t>
            </a:r>
            <a:r>
              <a:rPr lang="ru-RU" dirty="0"/>
              <a:t>, который вместе с воеводой Владимиром Аничковым прибыл в Западную Сибирь, чтобы по царскому указу основать здесь город.</a:t>
            </a:r>
          </a:p>
          <a:p>
            <a:pPr marL="0" indent="0">
              <a:buNone/>
            </a:pPr>
            <a:r>
              <a:rPr lang="ru-RU" dirty="0"/>
              <a:t>Священник олицетворяет духовность сибирского народа, а казак символизирует волю и свободный труд — в Сургуте, как и во всей Сибири, никогда не было крепостного права. По некоторым данным, последним в композиции появился не священник, а именно казак.</a:t>
            </a:r>
          </a:p>
          <a:p>
            <a:pPr marL="0" indent="0">
              <a:buNone/>
            </a:pPr>
            <a:r>
              <a:rPr lang="ru-RU" dirty="0"/>
              <a:t>Высота скульптуры вместе с постаментом — 15 м, а на ее изготовление ушло около 40 т бронзы.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8046" y="244357"/>
            <a:ext cx="7886700" cy="115312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 основателям Сургута</a:t>
            </a:r>
            <a:endParaRPr lang="ru-RU" dirty="0"/>
          </a:p>
        </p:txBody>
      </p:sp>
      <p:pic>
        <p:nvPicPr>
          <p:cNvPr id="1028" name="Picture 4" descr="Памятник основателям Сургута» — карточка пользователя esterkot в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159" y="1199072"/>
            <a:ext cx="3732841" cy="481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История Сургута в памятниках — SurWik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532" y="501014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16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3209" y="1144138"/>
            <a:ext cx="4914650" cy="57138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/>
              <a:t>Автор проекта В. Стародумов. Включает в себя памятники "Борцам за Советскую власть" и "</a:t>
            </a:r>
            <a:r>
              <a:rPr lang="ru-RU" dirty="0" err="1"/>
              <a:t>Сургутянам</a:t>
            </a:r>
            <a:r>
              <a:rPr lang="ru-RU" dirty="0"/>
              <a:t>, павшим на фронтах Великой Отечественной войны</a:t>
            </a:r>
            <a:r>
              <a:rPr lang="ru-RU" dirty="0" smtClean="0"/>
              <a:t>".</a:t>
            </a:r>
          </a:p>
          <a:p>
            <a:pPr marL="0" indent="0">
              <a:buNone/>
            </a:pPr>
            <a:r>
              <a:rPr lang="ru-RU" dirty="0"/>
              <a:t>Открыт 8 сентября </a:t>
            </a:r>
            <a:r>
              <a:rPr lang="ru-RU" dirty="0" smtClean="0"/>
              <a:t>в 1968 году.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Гранитное </a:t>
            </a:r>
            <a:r>
              <a:rPr lang="ru-RU" dirty="0"/>
              <a:t>сооружение, по правую и левую сторону от которого расположены 16 плит с именами более тысячи фронтовиков, не вернувшихся с полей сражений в годы Великой Отечественной войны.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9419" y="89082"/>
            <a:ext cx="7886700" cy="1153123"/>
          </a:xfrm>
        </p:spPr>
        <p:txBody>
          <a:bodyPr>
            <a:normAutofit/>
          </a:bodyPr>
          <a:lstStyle/>
          <a:p>
            <a:pPr algn="ctr"/>
            <a:r>
              <a:rPr lang="ru-RU" b="0" dirty="0">
                <a:effectLst/>
              </a:rPr>
              <a:t>Мемориал Славы, г. Сургут</a:t>
            </a:r>
            <a:endParaRPr lang="ru-RU" dirty="0"/>
          </a:p>
        </p:txBody>
      </p:sp>
      <p:pic>
        <p:nvPicPr>
          <p:cNvPr id="6146" name="Picture 2" descr="https://imena.onf.ru/sites/default/files/styles/large/public/surgut.jpg?itok=TDnQ4oN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245" y="4339085"/>
            <a:ext cx="3114456" cy="230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В Сургуте потомки героев войны надеются внести изменения в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858" y="1164564"/>
            <a:ext cx="3899450" cy="309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40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9638" y="1354347"/>
            <a:ext cx="4409176" cy="4351338"/>
          </a:xfrm>
        </p:spPr>
        <p:txBody>
          <a:bodyPr/>
          <a:lstStyle/>
          <a:p>
            <a:pPr marL="0" indent="0" fontAlgn="t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называется этот памятник? Укажи правильный вариант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t">
              <a:buNone/>
            </a:pPr>
            <a:r>
              <a:rPr lang="ru-RU" b="1" dirty="0" smtClean="0"/>
              <a:t>А)  Памятник </a:t>
            </a:r>
            <a:r>
              <a:rPr lang="ru-RU" b="1" dirty="0"/>
              <a:t>Минину и </a:t>
            </a:r>
            <a:r>
              <a:rPr lang="ru-RU" b="1" dirty="0" smtClean="0"/>
              <a:t>Пожарскому</a:t>
            </a:r>
            <a:endParaRPr lang="ru-RU" sz="1800" b="1" dirty="0"/>
          </a:p>
          <a:p>
            <a:pPr marL="0" indent="0" fontAlgn="t">
              <a:buNone/>
            </a:pPr>
            <a:r>
              <a:rPr lang="ru-RU" b="1" dirty="0" smtClean="0"/>
              <a:t>Б)  Памятник </a:t>
            </a:r>
            <a:r>
              <a:rPr lang="ru-RU" b="1" dirty="0"/>
              <a:t>героям Великой отечественной </a:t>
            </a:r>
            <a:r>
              <a:rPr lang="ru-RU" b="1" dirty="0" smtClean="0"/>
              <a:t>войны</a:t>
            </a:r>
            <a:endParaRPr lang="ru-RU" sz="1800" b="1" dirty="0"/>
          </a:p>
          <a:p>
            <a:pPr marL="0" indent="0" fontAlgn="t">
              <a:buNone/>
            </a:pPr>
            <a:r>
              <a:rPr lang="ru-RU" b="1" dirty="0" smtClean="0"/>
              <a:t>В)</a:t>
            </a:r>
            <a:r>
              <a:rPr lang="ru-RU" sz="1800" b="1" dirty="0" smtClean="0"/>
              <a:t>  </a:t>
            </a:r>
            <a:r>
              <a:rPr lang="ru-RU" b="1" dirty="0" smtClean="0"/>
              <a:t>Граждане </a:t>
            </a:r>
            <a:r>
              <a:rPr lang="ru-RU" b="1" dirty="0"/>
              <a:t>Кале</a:t>
            </a:r>
            <a:endParaRPr lang="ru-RU" sz="18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4" name="Рисунок 3" descr="https://edu.mob-edu.ru/ui/upload/courses/10674889/files/web_resources/8/Images_8/IZO_4_8_1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16" y="1354347"/>
            <a:ext cx="3959525" cy="53742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301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4409176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 каком городе установлен памятник Минину и Пожарскому? Укажи правильный вариант ответа.</a:t>
            </a:r>
          </a:p>
          <a:p>
            <a:pPr marL="0" indent="0">
              <a:buNone/>
            </a:pP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А) в </a:t>
            </a:r>
            <a:r>
              <a:rPr lang="ru-RU" b="1" dirty="0"/>
              <a:t>Нижнем Новгороде</a:t>
            </a:r>
          </a:p>
          <a:p>
            <a:pPr marL="0" lvl="0" indent="0">
              <a:buNone/>
            </a:pPr>
            <a:r>
              <a:rPr lang="ru-RU" b="1" dirty="0" smtClean="0"/>
              <a:t>Б) в </a:t>
            </a:r>
            <a:r>
              <a:rPr lang="ru-RU" b="1" dirty="0"/>
              <a:t>Москве</a:t>
            </a:r>
          </a:p>
          <a:p>
            <a:pPr marL="0" lvl="0" indent="0">
              <a:buNone/>
            </a:pPr>
            <a:r>
              <a:rPr lang="ru-RU" b="1" dirty="0" smtClean="0"/>
              <a:t>В) в </a:t>
            </a:r>
            <a:r>
              <a:rPr lang="ru-RU" b="1" dirty="0"/>
              <a:t>Санкт-Петербурге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67" y="1276709"/>
            <a:ext cx="3959525" cy="53742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12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39433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Петру I? Укажи правильный вариант ответа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А) Иллюстрация</a:t>
            </a: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Б) Огюст </a:t>
            </a:r>
            <a:r>
              <a:rPr lang="ru-RU" b="1" dirty="0"/>
              <a:t>Роден</a:t>
            </a:r>
          </a:p>
          <a:p>
            <a:pPr marL="0" lvl="0" indent="0">
              <a:buNone/>
            </a:pPr>
            <a:r>
              <a:rPr lang="ru-RU" b="1" dirty="0" smtClean="0"/>
              <a:t>В) </a:t>
            </a:r>
            <a:r>
              <a:rPr lang="ru-RU" b="1" dirty="0" err="1" smtClean="0"/>
              <a:t>Этьен</a:t>
            </a:r>
            <a:r>
              <a:rPr lang="ru-RU" b="1" dirty="0" smtClean="0"/>
              <a:t> </a:t>
            </a:r>
            <a:r>
              <a:rPr lang="ru-RU" b="1" dirty="0"/>
              <a:t>Фальконе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9035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680" y="1526875"/>
            <a:ext cx="5057804" cy="3571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71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4409176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памятника «Граждане Кале»? Укажи правильный вариант ответа.</a:t>
            </a:r>
          </a:p>
          <a:p>
            <a:pPr marL="0" indent="0">
              <a:buNone/>
            </a:pPr>
            <a:r>
              <a:rPr lang="ru-RU" b="1" dirty="0" smtClean="0"/>
              <a:t>А) </a:t>
            </a:r>
            <a:r>
              <a:rPr lang="ru-RU" b="1" dirty="0"/>
              <a:t>С. </a:t>
            </a:r>
            <a:r>
              <a:rPr lang="ru-RU" b="1" dirty="0" err="1"/>
              <a:t>Селиханов</a:t>
            </a:r>
            <a:r>
              <a:rPr lang="ru-RU" b="1" dirty="0" smtClean="0"/>
              <a:t> </a:t>
            </a:r>
          </a:p>
          <a:p>
            <a:pPr marL="0" indent="0">
              <a:buNone/>
            </a:pPr>
            <a:r>
              <a:rPr lang="ru-RU" b="1" dirty="0" smtClean="0"/>
              <a:t>Б) Иван </a:t>
            </a:r>
            <a:r>
              <a:rPr lang="ru-RU" b="1" dirty="0"/>
              <a:t>Петрович </a:t>
            </a:r>
            <a:r>
              <a:rPr lang="ru-RU" b="1" dirty="0" err="1"/>
              <a:t>Мартос</a:t>
            </a: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В) Огюст </a:t>
            </a:r>
            <a:r>
              <a:rPr lang="ru-RU" b="1" dirty="0"/>
              <a:t>Роден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6" name="Рисунок 5" descr="https://edu.mob-edu.ru/ui/upload/courses/10674889/files/web_resources/8/Images_8/IZO_4_8_1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890" y="1229261"/>
            <a:ext cx="4287328" cy="50766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057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44091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этот мемориальный комплекс? Укажи правильный вариант ответа.</a:t>
            </a:r>
          </a:p>
          <a:p>
            <a:pPr marL="0" lvl="0" indent="0">
              <a:buNone/>
            </a:pPr>
            <a:r>
              <a:rPr lang="ru-RU" b="1" dirty="0" smtClean="0"/>
              <a:t>А) Мемориальный </a:t>
            </a:r>
            <a:r>
              <a:rPr lang="ru-RU" b="1" dirty="0"/>
              <a:t>комплекс «Героям Сталинградской битвы»</a:t>
            </a:r>
          </a:p>
          <a:p>
            <a:pPr marL="0" lvl="0" indent="0">
              <a:buNone/>
            </a:pPr>
            <a:r>
              <a:rPr lang="ru-RU" b="1" dirty="0" smtClean="0"/>
              <a:t>Б) Мемориальный </a:t>
            </a:r>
            <a:r>
              <a:rPr lang="ru-RU" b="1" dirty="0"/>
              <a:t>комплекс «Хатынь»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672" y="1475116"/>
            <a:ext cx="3985404" cy="4597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40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5441" y="1207698"/>
            <a:ext cx="8505645" cy="5503653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/>
              <a:t>Скульптура</a:t>
            </a:r>
            <a:r>
              <a:rPr lang="ru-RU" sz="3200" b="1" dirty="0" smtClean="0"/>
              <a:t> - </a:t>
            </a:r>
            <a:r>
              <a:rPr lang="ru-RU" sz="3200" b="1" dirty="0"/>
              <a:t>(лат. </a:t>
            </a:r>
            <a:r>
              <a:rPr lang="ru-RU" sz="3200" b="1" dirty="0" err="1"/>
              <a:t>sculpture</a:t>
            </a:r>
            <a:r>
              <a:rPr lang="ru-RU" sz="3200" b="1" dirty="0"/>
              <a:t>, от </a:t>
            </a:r>
            <a:r>
              <a:rPr lang="ru-RU" sz="3200" b="1" dirty="0" err="1"/>
              <a:t>sculpo</a:t>
            </a:r>
            <a:r>
              <a:rPr lang="ru-RU" sz="3200" b="1" dirty="0"/>
              <a:t> – вырезаю, высекаю), ваяние, пластика – вид изобразительного искусства, произведения которого имеют объемно-пространственную форму, трехмерны и осязаемы.</a:t>
            </a:r>
            <a:endParaRPr lang="ru-RU" sz="3200" b="1" dirty="0" smtClean="0"/>
          </a:p>
          <a:p>
            <a:r>
              <a:rPr lang="ru-RU" sz="4000" b="1" dirty="0" smtClean="0"/>
              <a:t>Монументальная </a:t>
            </a:r>
            <a:r>
              <a:rPr lang="ru-RU" sz="4000" b="1" dirty="0"/>
              <a:t>скульптура </a:t>
            </a:r>
            <a:r>
              <a:rPr lang="ru-RU" sz="3200" b="1" dirty="0"/>
              <a:t>- монументы, памятники, скульптурные комплексы. Произведения монументальной скульптуры рассчитаны в основном на восприятие с больших расстояний, на долговременное существование в природной среде: обычно они выполняются в самых прочных материалах - в граните, бронзе. </a:t>
            </a:r>
          </a:p>
          <a:p>
            <a:r>
              <a:rPr lang="ru-RU" sz="4000" b="1" dirty="0" smtClean="0"/>
              <a:t>Памятник</a:t>
            </a:r>
            <a:r>
              <a:rPr lang="ru-RU" sz="3200" b="1" dirty="0" smtClean="0"/>
              <a:t> - объект</a:t>
            </a:r>
            <a:r>
              <a:rPr lang="ru-RU" sz="3200" b="1" dirty="0"/>
              <a:t>, составляющий часть культурного достояния страны, народа, человечества (памятники археологии, истории, искусства, письменности и др</a:t>
            </a:r>
            <a:r>
              <a:rPr lang="ru-RU" sz="3200" b="1" dirty="0" smtClean="0"/>
              <a:t>.), произведение </a:t>
            </a:r>
            <a:r>
              <a:rPr lang="ru-RU" sz="3200" b="1" dirty="0"/>
              <a:t>искусства, созданное для увековечения людей или исторических событий. Наиболее развитый вид памятника – мемориальное сооружение.</a:t>
            </a:r>
            <a:endParaRPr lang="ru-RU" sz="3200" b="1" dirty="0" smtClean="0"/>
          </a:p>
          <a:p>
            <a:r>
              <a:rPr lang="ru-RU" sz="4000" b="1" dirty="0" smtClean="0"/>
              <a:t>Мемориал, мемориальный комплекс</a:t>
            </a:r>
            <a:r>
              <a:rPr lang="ru-RU" sz="3200" b="1" dirty="0" smtClean="0"/>
              <a:t> - </a:t>
            </a:r>
            <a:r>
              <a:rPr lang="ru-RU" sz="3200" b="1" dirty="0"/>
              <a:t>памятное место, территория c размещёнными на ней монументальными архитектурными </a:t>
            </a:r>
            <a:r>
              <a:rPr lang="ru-RU" sz="3200" b="1" dirty="0" smtClean="0"/>
              <a:t>сооружениями, скульптурными группами, обелисками славы и памятниками, </a:t>
            </a:r>
            <a:r>
              <a:rPr lang="ru-RU" sz="3200" b="1" dirty="0"/>
              <a:t>посвящёнными выдающимся событиям из </a:t>
            </a:r>
            <a:r>
              <a:rPr lang="ru-RU" sz="3200" b="1" dirty="0" smtClean="0"/>
              <a:t>истории страны и народа </a:t>
            </a:r>
            <a:r>
              <a:rPr lang="ru-RU" sz="3200" b="1" dirty="0"/>
              <a:t>её населяющего</a:t>
            </a:r>
            <a:r>
              <a:rPr lang="ru-RU" sz="3200" b="1" dirty="0" smtClean="0"/>
              <a:t>.</a:t>
            </a:r>
          </a:p>
          <a:p>
            <a:pPr marL="0" indent="0">
              <a:buNone/>
              <a:defRPr/>
            </a:pPr>
            <a:r>
              <a:rPr lang="ru-RU" sz="4000" b="1" dirty="0" smtClean="0"/>
              <a:t>Обелиск </a:t>
            </a:r>
            <a:r>
              <a:rPr lang="ru-RU" sz="3200" b="1" dirty="0" smtClean="0"/>
              <a:t>- сужающийся к верху монумент, памятник в виде граненного каменного столба с пирамидально заостренной верхушкой.</a:t>
            </a:r>
            <a:endParaRPr lang="ru-RU" sz="3200" b="1" dirty="0">
              <a:latin typeface="Arial Black" pitchFamily="34" charset="0"/>
            </a:endParaRPr>
          </a:p>
          <a:p>
            <a:pPr marL="0" indent="0">
              <a:buNone/>
              <a:defRPr/>
            </a:pPr>
            <a:r>
              <a:rPr lang="ru-RU" sz="2000" b="1" dirty="0">
                <a:latin typeface="Arial Black" pitchFamily="34" charset="0"/>
              </a:rPr>
              <a:t>Важный элемент архитектуры Древнего Египта, где обелиски были символами Солнца. </a:t>
            </a:r>
            <a:endParaRPr lang="ru-RU" sz="3200" b="1" dirty="0">
              <a:latin typeface="Arial Black" pitchFamily="34" charset="0"/>
            </a:endParaRPr>
          </a:p>
          <a:p>
            <a:endParaRPr lang="ru-RU" sz="3200" b="1" dirty="0" smtClean="0"/>
          </a:p>
          <a:p>
            <a:pPr marL="0" indent="0">
              <a:buNone/>
            </a:pPr>
            <a:endParaRPr lang="ru-RU" sz="32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9825"/>
          </a:xfrm>
        </p:spPr>
        <p:txBody>
          <a:bodyPr/>
          <a:lstStyle/>
          <a:p>
            <a:pPr algn="ctr"/>
            <a:r>
              <a:rPr lang="ru-RU" dirty="0" smtClean="0"/>
              <a:t>Словарь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2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440917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городе находится этот мемориальный комплекс? Укажи правильный вариант ответа.</a:t>
            </a:r>
          </a:p>
          <a:p>
            <a:pPr marL="0" lvl="0" indent="0">
              <a:buNone/>
            </a:pPr>
            <a:r>
              <a:rPr lang="ru-RU" b="1" dirty="0" smtClean="0"/>
              <a:t>А) в </a:t>
            </a:r>
            <a:r>
              <a:rPr lang="ru-RU" b="1" dirty="0"/>
              <a:t>Санкт-Петербурге</a:t>
            </a:r>
          </a:p>
          <a:p>
            <a:pPr marL="0" lvl="0" indent="0">
              <a:buNone/>
            </a:pPr>
            <a:r>
              <a:rPr lang="ru-RU" b="1" dirty="0" smtClean="0"/>
              <a:t>Б) в </a:t>
            </a:r>
            <a:r>
              <a:rPr lang="ru-RU" b="1" dirty="0"/>
              <a:t>Волгограде</a:t>
            </a:r>
          </a:p>
          <a:p>
            <a:pPr marL="0" lvl="0" indent="0">
              <a:buNone/>
            </a:pPr>
            <a:r>
              <a:rPr lang="ru-RU" b="1" dirty="0" smtClean="0"/>
              <a:t>В) в </a:t>
            </a:r>
            <a:r>
              <a:rPr lang="ru-RU" b="1" dirty="0"/>
              <a:t>Москве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672" y="1475116"/>
            <a:ext cx="3985404" cy="4597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125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39433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этот мемориальный комплекс? Укажи правильный вариант ответа.</a:t>
            </a:r>
          </a:p>
          <a:p>
            <a:pPr marL="0" lvl="0" indent="0">
              <a:buNone/>
            </a:pPr>
            <a:r>
              <a:rPr lang="ru-RU" b="1" dirty="0" smtClean="0"/>
              <a:t>А) </a:t>
            </a:r>
            <a:r>
              <a:rPr lang="ru-RU" b="1" dirty="0"/>
              <a:t>Мемориальный комплекс «Героям Сталинградской битвы»</a:t>
            </a:r>
          </a:p>
          <a:p>
            <a:pPr marL="0" lvl="0" indent="0">
              <a:buNone/>
            </a:pPr>
            <a:r>
              <a:rPr lang="ru-RU" b="1" dirty="0" smtClean="0"/>
              <a:t>Б) </a:t>
            </a:r>
            <a:r>
              <a:rPr lang="ru-RU" b="1" dirty="0"/>
              <a:t>Мемориальный комплекс «Хатынь»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9035" y="365126"/>
            <a:ext cx="7886700" cy="937463"/>
          </a:xfrm>
        </p:spPr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7" name="Рисунок 6" descr="https://edu.mob-edu.ru/ui/upload/courses/10674889/files/web_resources/8/Images_8/IZO_4_8_1_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173" y="293297"/>
            <a:ext cx="4744529" cy="4209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edu.mob-edu.ru/ui/upload/courses/10674889/files/web_resources/8/Images_8/IZO_4_8_1_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154" y="3528203"/>
            <a:ext cx="1984076" cy="3329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edu.mob-edu.ru/ui/upload/courses/10674889/files/web_resources/8/Images_8/IZO_4_8_1_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524" y="4770406"/>
            <a:ext cx="3010619" cy="20099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918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8869" y="1601338"/>
            <a:ext cx="4409176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автор памятника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Мемориальный комплекс «Хатынь»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Укажи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вариант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ответа.</a:t>
            </a:r>
          </a:p>
          <a:p>
            <a:pPr marL="0" indent="0">
              <a:buNone/>
            </a:pPr>
            <a:r>
              <a:rPr lang="ru-RU" b="1" dirty="0" smtClean="0"/>
              <a:t>А) С</a:t>
            </a:r>
            <a:r>
              <a:rPr lang="ru-RU" b="1" dirty="0"/>
              <a:t>. </a:t>
            </a:r>
            <a:r>
              <a:rPr lang="ru-RU" b="1" dirty="0" err="1"/>
              <a:t>Селиханов</a:t>
            </a: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Б) Иван </a:t>
            </a:r>
            <a:r>
              <a:rPr lang="ru-RU" b="1" dirty="0"/>
              <a:t>Петрович </a:t>
            </a:r>
            <a:r>
              <a:rPr lang="ru-RU" b="1" dirty="0" err="1"/>
              <a:t>Мартос</a:t>
            </a: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В) Огюст </a:t>
            </a:r>
            <a:r>
              <a:rPr lang="ru-RU" b="1" dirty="0"/>
              <a:t>Роден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96" y="1613138"/>
            <a:ext cx="4235570" cy="3278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7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294284"/>
              </p:ext>
            </p:extLst>
          </p:nvPr>
        </p:nvGraphicFramePr>
        <p:xfrm>
          <a:off x="438150" y="1601788"/>
          <a:ext cx="8214144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37463"/>
          </a:xfrm>
        </p:spPr>
        <p:txBody>
          <a:bodyPr/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24951" y="1261059"/>
            <a:ext cx="7487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Дай определение понятиям. Что такое…?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70261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5441" y="1207698"/>
            <a:ext cx="8505645" cy="5503653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/>
              <a:t>Скульптура</a:t>
            </a:r>
            <a:r>
              <a:rPr lang="ru-RU" sz="3200" b="1" dirty="0" smtClean="0"/>
              <a:t> - </a:t>
            </a:r>
            <a:r>
              <a:rPr lang="ru-RU" sz="3200" b="1" dirty="0"/>
              <a:t>(лат. </a:t>
            </a:r>
            <a:r>
              <a:rPr lang="ru-RU" sz="3200" b="1" dirty="0" err="1"/>
              <a:t>sculpture</a:t>
            </a:r>
            <a:r>
              <a:rPr lang="ru-RU" sz="3200" b="1" dirty="0"/>
              <a:t>, от </a:t>
            </a:r>
            <a:r>
              <a:rPr lang="ru-RU" sz="3200" b="1" dirty="0" err="1"/>
              <a:t>sculpo</a:t>
            </a:r>
            <a:r>
              <a:rPr lang="ru-RU" sz="3200" b="1" dirty="0"/>
              <a:t> – вырезаю, высекаю), ваяние, пластика – вид изобразительного искусства, произведения которого имеют объемно-пространственную форму, трехмерны и осязаемы.</a:t>
            </a:r>
            <a:endParaRPr lang="ru-RU" sz="3200" b="1" dirty="0" smtClean="0"/>
          </a:p>
          <a:p>
            <a:r>
              <a:rPr lang="ru-RU" sz="4000" b="1" dirty="0" smtClean="0"/>
              <a:t>Монументальная </a:t>
            </a:r>
            <a:r>
              <a:rPr lang="ru-RU" sz="4000" b="1" dirty="0"/>
              <a:t>скульптура </a:t>
            </a:r>
            <a:r>
              <a:rPr lang="ru-RU" sz="3200" b="1" dirty="0"/>
              <a:t>- монументы, памятники, скульптурные комплексы. Произведения монументальной скульптуры рассчитаны в основном на восприятие с больших расстояний, на долговременное существование в природной среде: обычно они выполняются в самых прочных материалах - в граните, бронзе. </a:t>
            </a:r>
          </a:p>
          <a:p>
            <a:r>
              <a:rPr lang="ru-RU" sz="4000" b="1" dirty="0" smtClean="0"/>
              <a:t>Памятник</a:t>
            </a:r>
            <a:r>
              <a:rPr lang="ru-RU" sz="3200" b="1" dirty="0" smtClean="0"/>
              <a:t> - объект</a:t>
            </a:r>
            <a:r>
              <a:rPr lang="ru-RU" sz="3200" b="1" dirty="0"/>
              <a:t>, составляющий часть культурного достояния страны, народа, человечества (памятники археологии, истории, искусства, письменности и др</a:t>
            </a:r>
            <a:r>
              <a:rPr lang="ru-RU" sz="3200" b="1" dirty="0" smtClean="0"/>
              <a:t>.), произведение </a:t>
            </a:r>
            <a:r>
              <a:rPr lang="ru-RU" sz="3200" b="1" dirty="0"/>
              <a:t>искусства, созданное для увековечения людей или исторических событий. Наиболее развитый вид памятника – мемориальное сооружение.</a:t>
            </a:r>
            <a:endParaRPr lang="ru-RU" sz="3200" b="1" dirty="0" smtClean="0"/>
          </a:p>
          <a:p>
            <a:r>
              <a:rPr lang="ru-RU" sz="4000" b="1" dirty="0" smtClean="0"/>
              <a:t>Мемориал, мемориальный комплекс</a:t>
            </a:r>
            <a:r>
              <a:rPr lang="ru-RU" sz="3200" b="1" dirty="0" smtClean="0"/>
              <a:t> - </a:t>
            </a:r>
            <a:r>
              <a:rPr lang="ru-RU" sz="3200" b="1" dirty="0"/>
              <a:t>памятное место, территория c размещёнными на ней монументальными архитектурными </a:t>
            </a:r>
            <a:r>
              <a:rPr lang="ru-RU" sz="3200" b="1" dirty="0" smtClean="0"/>
              <a:t>сооружениями, скульптурными группами, обелисками славы и памятниками, </a:t>
            </a:r>
            <a:r>
              <a:rPr lang="ru-RU" sz="3200" b="1" dirty="0"/>
              <a:t>посвящёнными выдающимся событиям из </a:t>
            </a:r>
            <a:r>
              <a:rPr lang="ru-RU" sz="3200" b="1" dirty="0" smtClean="0"/>
              <a:t>истории страны и народа </a:t>
            </a:r>
            <a:r>
              <a:rPr lang="ru-RU" sz="3200" b="1" dirty="0"/>
              <a:t>её населяющего</a:t>
            </a:r>
            <a:r>
              <a:rPr lang="ru-RU" sz="3200" b="1" dirty="0" smtClean="0"/>
              <a:t>.</a:t>
            </a:r>
          </a:p>
          <a:p>
            <a:pPr marL="0" indent="0">
              <a:buNone/>
              <a:defRPr/>
            </a:pPr>
            <a:r>
              <a:rPr lang="ru-RU" sz="4000" b="1" dirty="0" smtClean="0"/>
              <a:t>Обелиск </a:t>
            </a:r>
            <a:r>
              <a:rPr lang="ru-RU" sz="3200" b="1" dirty="0" smtClean="0"/>
              <a:t>- сужающийся к верху монумент, памятник в виде граненного каменного столба с пирамидально заостренной верхушкой.</a:t>
            </a:r>
            <a:endParaRPr lang="ru-RU" sz="3200" b="1" dirty="0">
              <a:latin typeface="Arial Black" pitchFamily="34" charset="0"/>
            </a:endParaRPr>
          </a:p>
          <a:p>
            <a:pPr marL="0" indent="0">
              <a:buNone/>
              <a:defRPr/>
            </a:pPr>
            <a:r>
              <a:rPr lang="ru-RU" sz="2000" b="1" dirty="0">
                <a:latin typeface="Arial Black" pitchFamily="34" charset="0"/>
              </a:rPr>
              <a:t>Важный элемент архитектуры Древнего Египта, где обелиски были символами Солнца. </a:t>
            </a:r>
            <a:endParaRPr lang="ru-RU" sz="3200" b="1" dirty="0">
              <a:latin typeface="Arial Black" pitchFamily="34" charset="0"/>
            </a:endParaRPr>
          </a:p>
          <a:p>
            <a:endParaRPr lang="ru-RU" sz="3200" b="1" dirty="0" smtClean="0"/>
          </a:p>
          <a:p>
            <a:pPr marL="0" indent="0">
              <a:buNone/>
            </a:pPr>
            <a:endParaRPr lang="ru-RU" sz="32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9825"/>
          </a:xfrm>
        </p:spPr>
        <p:txBody>
          <a:bodyPr/>
          <a:lstStyle/>
          <a:p>
            <a:pPr algn="ctr"/>
            <a:r>
              <a:rPr lang="ru-RU" dirty="0" smtClean="0"/>
              <a:t>Словарь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65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737" y="1463314"/>
            <a:ext cx="8437712" cy="4808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444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Варианты заданий для </a:t>
            </a:r>
            <a:r>
              <a:rPr lang="ru-RU" sz="4900" dirty="0" smtClean="0"/>
              <a:t>практической работы </a:t>
            </a:r>
            <a:endParaRPr lang="ru-RU" sz="4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5607" y="1828648"/>
            <a:ext cx="81433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/>
              <a:t>Создание объёмной композиции </a:t>
            </a:r>
            <a:r>
              <a:rPr lang="ru-RU" sz="2800" b="1" dirty="0" smtClean="0"/>
              <a:t>« Памятник  </a:t>
            </a:r>
            <a:r>
              <a:rPr lang="ru-RU" sz="2800" b="1" dirty="0"/>
              <a:t>героям </a:t>
            </a:r>
            <a:r>
              <a:rPr lang="ru-RU" sz="2800" b="1" dirty="0" smtClean="0"/>
              <a:t>– защитникам» (лепка из пластилина).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b="1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Композиция « Обелиск памяти» с </a:t>
            </a:r>
            <a:r>
              <a:rPr lang="ru-RU" sz="2800" b="1" dirty="0"/>
              <a:t>выделением композиционного </a:t>
            </a:r>
            <a:r>
              <a:rPr lang="ru-RU" sz="2800" b="1" dirty="0" smtClean="0"/>
              <a:t>центра-обелиска</a:t>
            </a:r>
            <a:r>
              <a:rPr lang="ru-RU" sz="2800" b="1" dirty="0"/>
              <a:t> </a:t>
            </a:r>
            <a:r>
              <a:rPr lang="ru-RU" sz="2800" b="1" dirty="0" smtClean="0"/>
              <a:t>(аппликация).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b="1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Композиция «Мы помним, мы гордимся!», «У вечного огня» (рисунок).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4485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737" y="1463314"/>
            <a:ext cx="8437712" cy="480808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/>
              <a:t>Подумай</a:t>
            </a:r>
            <a:r>
              <a:rPr lang="ru-RU" b="1" dirty="0"/>
              <a:t>, кому бы ты хотел посвятить памятник, кого </a:t>
            </a:r>
            <a:r>
              <a:rPr lang="ru-RU" b="1" dirty="0" smtClean="0"/>
              <a:t>  ты</a:t>
            </a:r>
            <a:r>
              <a:rPr lang="ru-RU" b="1" dirty="0"/>
              <a:t> считаешь героем, защитником.</a:t>
            </a:r>
          </a:p>
          <a:p>
            <a:r>
              <a:rPr lang="ru-RU" b="1" dirty="0"/>
              <a:t>Придумай и вылепи памятник выбранному герою на </a:t>
            </a:r>
            <a:r>
              <a:rPr lang="ru-RU" b="1" dirty="0" smtClean="0"/>
              <a:t>постаменте</a:t>
            </a:r>
            <a:r>
              <a:rPr lang="ru-RU" b="1" dirty="0"/>
              <a:t> (т. е. создай объёмный эскиз памятника). </a:t>
            </a:r>
            <a:endParaRPr lang="ru-RU" b="1" dirty="0" smtClean="0"/>
          </a:p>
          <a:p>
            <a:r>
              <a:rPr lang="ru-RU" b="1" dirty="0" smtClean="0"/>
              <a:t>Какой </a:t>
            </a:r>
            <a:r>
              <a:rPr lang="ru-RU" b="1" dirty="0"/>
              <a:t>будет идея твоей работы? Что ты хотел бы сказать зрителям своей работой</a:t>
            </a:r>
            <a:r>
              <a:rPr lang="ru-RU" b="1" dirty="0" smtClean="0"/>
              <a:t>?</a:t>
            </a:r>
          </a:p>
          <a:p>
            <a:r>
              <a:rPr lang="ru-RU" b="1" dirty="0"/>
              <a:t>Приготовь для работы пластилин, стеки, дощечку.</a:t>
            </a:r>
          </a:p>
          <a:p>
            <a:endParaRPr lang="ru-RU" b="1" dirty="0"/>
          </a:p>
          <a:p>
            <a:endParaRPr lang="ru-RU" b="1" dirty="0"/>
          </a:p>
          <a:p>
            <a:pPr marL="0" indent="0" algn="ctr">
              <a:buNone/>
            </a:pPr>
            <a:r>
              <a:rPr lang="ru-RU" sz="3500" b="1" dirty="0"/>
              <a:t>Помни, памятники героям торжественны, величественны.</a:t>
            </a:r>
          </a:p>
          <a:p>
            <a:pPr marL="0" indent="0">
              <a:buNone/>
            </a:pP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44497"/>
          </a:xfrm>
        </p:spPr>
        <p:txBody>
          <a:bodyPr/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05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38340" y="4674408"/>
            <a:ext cx="4167637" cy="198407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«Портрет скульптора Веры Мухиной». Картина художника М. В. Нестерова. 1940 г.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edu.mob-edu.ru/ui/upload/courses/10674889/files/web_resources/8/Images_8/IZO_4_8_1_1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5" y="293298"/>
            <a:ext cx="4477109" cy="63231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30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196" y="2239693"/>
            <a:ext cx="5513359" cy="435133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Последовательность  работы: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/>
              <a:t>Выбираем </a:t>
            </a:r>
            <a:r>
              <a:rPr lang="ru-RU" b="1" dirty="0"/>
              <a:t>фон (голубое небо или тёмное с салютом в честь победы)</a:t>
            </a:r>
          </a:p>
          <a:p>
            <a:r>
              <a:rPr lang="ru-RU" b="1" dirty="0" smtClean="0"/>
              <a:t>В </a:t>
            </a:r>
            <a:r>
              <a:rPr lang="ru-RU" b="1" dirty="0"/>
              <a:t>центре выкладываем  шаблон обелиска.</a:t>
            </a:r>
          </a:p>
          <a:p>
            <a:r>
              <a:rPr lang="ru-RU" b="1" dirty="0" smtClean="0"/>
              <a:t>Дальше </a:t>
            </a:r>
            <a:r>
              <a:rPr lang="ru-RU" b="1" dirty="0"/>
              <a:t>фантазируем; радуга, весенние цветы, голуби-символы мира, солнце и символы ВОВ (георгиевская лента, звёзды, надписи и т.д.)</a:t>
            </a:r>
          </a:p>
          <a:p>
            <a:r>
              <a:rPr lang="ru-RU" b="1" dirty="0"/>
              <a:t>Размещаем  на формате,  ищем разные варианты  композиции и только после </a:t>
            </a:r>
            <a:r>
              <a:rPr lang="ru-RU" b="1" dirty="0" smtClean="0"/>
              <a:t>этого приклеиваем элементы. </a:t>
            </a:r>
            <a:r>
              <a:rPr lang="ru-RU" b="1" dirty="0"/>
              <a:t>Мелкие детали можно </a:t>
            </a:r>
            <a:r>
              <a:rPr lang="ru-RU" b="1" dirty="0" smtClean="0"/>
              <a:t>дорисовать</a:t>
            </a:r>
            <a:r>
              <a:rPr lang="ru-RU" b="1" dirty="0"/>
              <a:t>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5133" y="71828"/>
            <a:ext cx="7886700" cy="1325563"/>
          </a:xfrm>
        </p:spPr>
        <p:txBody>
          <a:bodyPr/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935" y="1190294"/>
            <a:ext cx="84280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« Обелиск памяти» с выделением композиционного центра-обелиска (аппликация).</a:t>
            </a:r>
          </a:p>
        </p:txBody>
      </p:sp>
      <p:pic>
        <p:nvPicPr>
          <p:cNvPr id="5" name="Объект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47078" y="2144401"/>
            <a:ext cx="2207139" cy="3160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5640252" y="4321833"/>
            <a:ext cx="1949796" cy="2449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989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9825"/>
          </a:xfrm>
        </p:spPr>
        <p:txBody>
          <a:bodyPr/>
          <a:lstStyle/>
          <a:p>
            <a:pPr algn="ctr"/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1782" y="1170018"/>
            <a:ext cx="8144414" cy="100383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«Мы помним, мы гордимся!»,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вечного огня» (рисунок).</a:t>
            </a:r>
          </a:p>
          <a:p>
            <a:endParaRPr lang="ru-RU" dirty="0"/>
          </a:p>
        </p:txBody>
      </p:sp>
      <p:pic>
        <p:nvPicPr>
          <p:cNvPr id="6" name="Рисунок 5" descr="Раскраска для детей. Вечный огонь» — карточка пользователя Николай ..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223639"/>
            <a:ext cx="4591408" cy="304979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AutoShape 2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Как нарисовать «Вечный огонь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0" descr="Как нарисовать «Вечный огонь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77" y="3748536"/>
            <a:ext cx="4155776" cy="300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88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78481" y="1233578"/>
            <a:ext cx="4012361" cy="531387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</a:t>
            </a:r>
            <a:r>
              <a:rPr lang="ru-RU" sz="5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Козьме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Минину и Дмитрию Пожарскому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 smtClean="0"/>
              <a:t>находится </a:t>
            </a:r>
            <a:r>
              <a:rPr lang="ru-RU" sz="5100" b="1" dirty="0"/>
              <a:t>на Красной площади, рядом с собором Василия Блаженного. Памятник посвящён событиям 1612 года, когда крестьянин Кузьма Минин и князь Дмитрий Пожарский возглавили народное ополчение против польских захватчиков.</a:t>
            </a:r>
          </a:p>
          <a:p>
            <a:pPr marL="0" indent="0">
              <a:buNone/>
            </a:pPr>
            <a:endParaRPr lang="ru-RU" sz="3000" b="1" dirty="0" smtClean="0"/>
          </a:p>
          <a:p>
            <a:pPr marL="0" indent="0">
              <a:buNone/>
            </a:pPr>
            <a:endParaRPr lang="ru-RU" sz="3000" b="1" dirty="0"/>
          </a:p>
          <a:p>
            <a:pPr marL="0" indent="0">
              <a:buNone/>
            </a:pPr>
            <a:endParaRPr lang="ru-RU" sz="3000" b="1" dirty="0" smtClean="0"/>
          </a:p>
          <a:p>
            <a:pPr marL="0" indent="0">
              <a:buNone/>
            </a:pP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Скульптор</a:t>
            </a:r>
          </a:p>
          <a:p>
            <a:pPr marL="0" indent="0">
              <a:buNone/>
            </a:pPr>
            <a:r>
              <a:rPr lang="ru-RU" sz="4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Ма́ртос</a:t>
            </a: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</a:t>
            </a: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Петрович</a:t>
            </a:r>
            <a:endParaRPr lang="ru-RU"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9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 descr="https://edu.mob-edu.ru/ui/upload/courses/10674889/files/web_resources/8/Images_8/IZO_4_8_1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264" y="1052423"/>
            <a:ext cx="4045789" cy="56761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26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2775" y="160337"/>
            <a:ext cx="7886700" cy="859825"/>
          </a:xfrm>
        </p:spPr>
        <p:txBody>
          <a:bodyPr/>
          <a:lstStyle/>
          <a:p>
            <a:pPr algn="ctr"/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2775" y="919852"/>
            <a:ext cx="8144414" cy="100383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«Мы помним, мы гордимся!»,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вечного огня» (рисунок).</a:t>
            </a:r>
          </a:p>
          <a:p>
            <a:endParaRPr lang="ru-RU" dirty="0"/>
          </a:p>
        </p:txBody>
      </p:sp>
      <p:sp>
        <p:nvSpPr>
          <p:cNvPr id="7" name="AutoShape 2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12 карточек в коллекции «Рисунки на 9 мая в школу» пользователя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Как нарисовать «Вечный огонь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0" descr="Как нарисовать «Вечный огонь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Рисунки участников конкурса «Связь времён: мы наследники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11844"/>
            <a:ext cx="4065875" cy="290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Всероссийский конкурс на патриотическую тему «Мир моего дом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276" y="1911843"/>
            <a:ext cx="4309304" cy="290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418" y="4914360"/>
            <a:ext cx="2569019" cy="18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В ДДТ &quot;Ораниенбаум&quot; подвели итоги районного конкурса детского ..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В ДДТ &quot;Ораниенбаум&quot; подвели итоги районного конкурса детского ...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8" name="Picture 12" descr="Итоги конкурса рисунков «Парад Победы!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050" y="4458820"/>
            <a:ext cx="3153124" cy="228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9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Предлагаем </a:t>
            </a:r>
            <a:r>
              <a:rPr lang="ru-RU" b="1" dirty="0"/>
              <a:t>вам посмотреть небольшое видео талантливой девушки Ксении Симоновой, которая на 5 минут перенесет вас в те времена, о которых, к сожалению, мы иногда забываем в рутине настоящего</a:t>
            </a:r>
            <a:r>
              <a:rPr lang="ru-RU" b="1" dirty="0" smtClean="0"/>
              <a:t>. </a:t>
            </a:r>
            <a:r>
              <a:rPr lang="ru-RU" b="1" dirty="0"/>
              <a:t>Таким необычным способом можно выразить своё сопереживание </a:t>
            </a:r>
            <a:r>
              <a:rPr lang="ru-RU" b="1" dirty="0" smtClean="0"/>
              <a:t>людям, </a:t>
            </a:r>
            <a:r>
              <a:rPr lang="ru-RU" b="1" dirty="0"/>
              <a:t>потерявших своих близких в годы </a:t>
            </a:r>
            <a:r>
              <a:rPr lang="ru-RU" b="1" dirty="0" smtClean="0"/>
              <a:t>Великой Отечественной войны.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Источник: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hlinkClick r:id="rId2"/>
              </a:rPr>
              <a:t>https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mirpozitiva.ru/video/422-pozitiv52.html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73810" cy="1325563"/>
          </a:xfrm>
        </p:spPr>
        <p:txBody>
          <a:bodyPr/>
          <a:lstStyle/>
          <a:p>
            <a:r>
              <a:rPr lang="ru-RU" dirty="0" smtClean="0"/>
              <a:t>Видеоролик </a:t>
            </a:r>
            <a:r>
              <a:rPr lang="ru-RU" dirty="0"/>
              <a:t>«Реквием из песка»</a:t>
            </a:r>
          </a:p>
        </p:txBody>
      </p:sp>
    </p:spTree>
    <p:extLst>
      <p:ext uri="{BB962C8B-B14F-4D97-AF65-F5344CB8AC3E}">
        <p14:creationId xmlns:p14="http://schemas.microsoft.com/office/powerpoint/2010/main" val="112756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0627" y="1282160"/>
            <a:ext cx="8273810" cy="5334299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народы хранят память о своих воинах-героях, защитниках Отечества, освободителях и воспевают их в произведениях изобразительного искусства, музыки и литературы.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Готовность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защищать Родину, её свободу, борьба за справедливость — это проявление духовной красоты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Память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Как она необходима людям. Без памяти о героях, ценой своих жизней подаривших нам мирную жизнь, нельзя идти вперёд. Все люди должны из поколения в поколение, как драгоценную реликвию, с гордостью передавать благодарную память 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героях, борцах и защитниках.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Памятники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это свидетели исторического самосознания народа, его уважения к своему прошлому. Люди и события, увековеченные в памятниках, не только напоминают нам о себе, но и наглядно показывают, что же ценит в своем прошлом сегодняшний человек, что он считает важным в своей истории и культуре.</a:t>
            </a:r>
          </a:p>
          <a:p>
            <a:pPr marL="0" indent="0">
              <a:buNone/>
            </a:pPr>
            <a:endParaRPr lang="ru-RU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Подводим итоги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7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/>
              <a:t>М.А. Давыдова. Поурочные разработки по изобразительному искусству. 4 класс. - М.: ВАКО, 2013.</a:t>
            </a:r>
          </a:p>
          <a:p>
            <a:pPr lvl="0"/>
            <a:r>
              <a:rPr lang="ru-RU" b="1" dirty="0"/>
              <a:t>Л. А. </a:t>
            </a:r>
            <a:r>
              <a:rPr lang="ru-RU" b="1" dirty="0" err="1"/>
              <a:t>Неменская</a:t>
            </a:r>
            <a:r>
              <a:rPr lang="ru-RU" b="1" dirty="0"/>
              <a:t>. Каждый народ – художник: Учеб. для 4 </a:t>
            </a:r>
            <a:r>
              <a:rPr lang="ru-RU" b="1" dirty="0" smtClean="0"/>
              <a:t>класс </a:t>
            </a:r>
            <a:r>
              <a:rPr lang="ru-RU" b="1" dirty="0"/>
              <a:t>под ред. Б.М. </a:t>
            </a:r>
            <a:r>
              <a:rPr lang="ru-RU" b="1" dirty="0" err="1"/>
              <a:t>Неменского</a:t>
            </a:r>
            <a:r>
              <a:rPr lang="ru-RU" b="1" dirty="0"/>
              <a:t>. – М.: Просвещение, </a:t>
            </a:r>
            <a:r>
              <a:rPr lang="ru-RU" b="1" dirty="0" smtClean="0"/>
              <a:t>2015.</a:t>
            </a:r>
            <a:endParaRPr lang="ru-RU" b="1" dirty="0"/>
          </a:p>
          <a:p>
            <a:pPr lvl="0"/>
            <a:r>
              <a:rPr lang="ru-RU" b="1" dirty="0"/>
              <a:t>Уроки изобразительного искусства. Поурочные разработки 1-4 классы. Под ред. Б.М. </a:t>
            </a:r>
            <a:r>
              <a:rPr lang="ru-RU" b="1" dirty="0" err="1"/>
              <a:t>Неменского</a:t>
            </a:r>
            <a:r>
              <a:rPr lang="ru-RU" b="1" dirty="0"/>
              <a:t>.-М.: Просвещение, </a:t>
            </a:r>
            <a:r>
              <a:rPr lang="ru-RU" b="1" dirty="0" smtClean="0"/>
              <a:t>2015.</a:t>
            </a:r>
            <a:endParaRPr lang="ru-RU" b="1" dirty="0"/>
          </a:p>
          <a:p>
            <a:pPr lvl="0"/>
            <a:r>
              <a:rPr lang="ru-RU" b="1" dirty="0"/>
              <a:t>Изобразительное искусство. Рабочие программы. Предметная линия учебников под редакцией Б.М. </a:t>
            </a:r>
            <a:r>
              <a:rPr lang="ru-RU" b="1" dirty="0" err="1"/>
              <a:t>Неменского</a:t>
            </a:r>
            <a:r>
              <a:rPr lang="ru-RU" b="1" dirty="0"/>
              <a:t>. 1-4 классы.-М.: </a:t>
            </a:r>
            <a:r>
              <a:rPr lang="ru-RU" b="1" dirty="0" smtClean="0"/>
              <a:t>Просвещение,2013.</a:t>
            </a:r>
            <a:endParaRPr lang="ru-RU" b="1" dirty="0"/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36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togur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school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tom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site</a:t>
            </a:r>
            <a:r>
              <a:rPr lang="ru-RU" u="sng" dirty="0">
                <a:hlinkClick r:id="rId2"/>
              </a:rPr>
              <a:t>1/</a:t>
            </a:r>
            <a:r>
              <a:rPr lang="en-US" u="sng" dirty="0" err="1">
                <a:hlinkClick r:id="rId2"/>
              </a:rPr>
              <a:t>stalingrad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htm</a:t>
            </a:r>
            <a:r>
              <a:rPr lang="ru-RU" dirty="0"/>
              <a:t>  Мамаев курган</a:t>
            </a:r>
          </a:p>
          <a:p>
            <a:pPr lvl="0"/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upload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wikimedia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org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wikipedia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commons</a:t>
            </a:r>
            <a:r>
              <a:rPr lang="ru-RU" u="sng" dirty="0">
                <a:hlinkClick r:id="rId3"/>
              </a:rPr>
              <a:t>/6/65/</a:t>
            </a:r>
            <a:r>
              <a:rPr lang="en-US" u="sng" dirty="0">
                <a:hlinkClick r:id="rId3"/>
              </a:rPr>
              <a:t>Monument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to</a:t>
            </a:r>
            <a:r>
              <a:rPr lang="ru-RU" u="sng" dirty="0">
                <a:hlinkClick r:id="rId3"/>
              </a:rPr>
              <a:t>_</a:t>
            </a:r>
            <a:r>
              <a:rPr lang="en-US" u="sng" dirty="0" err="1">
                <a:hlinkClick r:id="rId3"/>
              </a:rPr>
              <a:t>Minin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and</a:t>
            </a:r>
            <a:r>
              <a:rPr lang="ru-RU" u="sng" dirty="0">
                <a:hlinkClick r:id="rId3"/>
              </a:rPr>
              <a:t>_</a:t>
            </a:r>
            <a:r>
              <a:rPr lang="en-US" u="sng" dirty="0" err="1">
                <a:hlinkClick r:id="rId3"/>
              </a:rPr>
              <a:t>Pozharsky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and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St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Basils</a:t>
            </a:r>
            <a:r>
              <a:rPr lang="ru-RU" u="sng" dirty="0">
                <a:hlinkClick r:id="rId3"/>
              </a:rPr>
              <a:t>_</a:t>
            </a:r>
            <a:r>
              <a:rPr lang="en-US" u="sng" dirty="0" err="1">
                <a:hlinkClick r:id="rId3"/>
              </a:rPr>
              <a:t>Cthedral</a:t>
            </a:r>
            <a:r>
              <a:rPr lang="ru-RU" u="sng" dirty="0">
                <a:hlinkClick r:id="rId3"/>
              </a:rPr>
              <a:t>2.</a:t>
            </a:r>
            <a:r>
              <a:rPr lang="en-US" u="sng" dirty="0">
                <a:hlinkClick r:id="rId3"/>
              </a:rPr>
              <a:t>JPG</a:t>
            </a:r>
            <a:r>
              <a:rPr lang="ru-RU" u="sng" dirty="0">
                <a:hlinkClick r:id="rId3"/>
              </a:rPr>
              <a:t>?</a:t>
            </a:r>
            <a:r>
              <a:rPr lang="en-US" u="sng" dirty="0" err="1">
                <a:hlinkClick r:id="rId3"/>
              </a:rPr>
              <a:t>uselang</a:t>
            </a:r>
            <a:r>
              <a:rPr lang="ru-RU" u="sng" dirty="0">
                <a:hlinkClick r:id="rId3"/>
              </a:rPr>
              <a:t>=</a:t>
            </a:r>
            <a:r>
              <a:rPr lang="en-US" u="sng" dirty="0" err="1">
                <a:hlinkClick r:id="rId3"/>
              </a:rPr>
              <a:t>ru</a:t>
            </a:r>
            <a:r>
              <a:rPr lang="ru-RU" dirty="0"/>
              <a:t>  И. </a:t>
            </a:r>
            <a:r>
              <a:rPr lang="ru-RU" dirty="0" err="1"/>
              <a:t>Мартос</a:t>
            </a:r>
            <a:r>
              <a:rPr lang="ru-RU" dirty="0"/>
              <a:t> «Гражданину Минину и князю Пожарскому» </a:t>
            </a:r>
          </a:p>
          <a:p>
            <a:pPr lvl="0"/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art</a:t>
            </a:r>
            <a:r>
              <a:rPr lang="ru-RU" u="sng" dirty="0">
                <a:hlinkClick r:id="rId4"/>
              </a:rPr>
              <a:t>-</a:t>
            </a:r>
            <a:r>
              <a:rPr lang="en-US" u="sng" dirty="0">
                <a:hlinkClick r:id="rId4"/>
              </a:rPr>
              <a:t>center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by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blog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roden</a:t>
            </a:r>
            <a:r>
              <a:rPr lang="ru-RU" u="sng" dirty="0">
                <a:hlinkClick r:id="rId4"/>
              </a:rPr>
              <a:t>_</a:t>
            </a:r>
            <a:r>
              <a:rPr lang="en-US" u="sng" dirty="0">
                <a:hlinkClick r:id="rId4"/>
              </a:rPr>
              <a:t>museum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html</a:t>
            </a:r>
            <a:r>
              <a:rPr lang="ru-RU" dirty="0"/>
              <a:t> Роден «Граждане Кале</a:t>
            </a:r>
            <a:r>
              <a:rPr lang="ru-RU" dirty="0" smtClean="0"/>
              <a:t>»</a:t>
            </a:r>
          </a:p>
          <a:p>
            <a:r>
              <a:rPr lang="ru-RU" dirty="0">
                <a:hlinkClick r:id="rId5"/>
              </a:rPr>
              <a:t>https://</a:t>
            </a:r>
            <a:r>
              <a:rPr lang="ru-RU" dirty="0" smtClean="0">
                <a:hlinkClick r:id="rId5"/>
              </a:rPr>
              <a:t>mirpozitiva.ru/video/422-pozitiv52.html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Видеоролик «Реквием из песка»</a:t>
            </a:r>
          </a:p>
          <a:p>
            <a:pPr lvl="0"/>
            <a:endParaRPr lang="ru-RU" dirty="0"/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6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6815" y="5366768"/>
            <a:ext cx="8669547" cy="14912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Медный всадник — Памятник Петру I </a:t>
            </a:r>
            <a:r>
              <a:rPr lang="ru-RU" b="1" dirty="0"/>
              <a:t>на Сенатской площади в Санкт-Петербурге.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Скульптор </a:t>
            </a:r>
            <a:r>
              <a:rPr lang="ru-RU" b="1" dirty="0" err="1"/>
              <a:t>Этьен</a:t>
            </a:r>
            <a:r>
              <a:rPr lang="ru-RU" b="1" dirty="0"/>
              <a:t> Фальконе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029" y="1017665"/>
            <a:ext cx="5940425" cy="4339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343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9470" y="5796952"/>
            <a:ext cx="8474947" cy="9661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«Граждане Кале»</a:t>
            </a:r>
          </a:p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кульптор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Огю́ст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Роден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9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977" y="802255"/>
            <a:ext cx="4891177" cy="4960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725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9470" y="5796952"/>
            <a:ext cx="8474947" cy="96615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99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Памятники героям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 descr="https://edu.mob-edu.ru/ui/upload/courses/10674889/files/web_resources/8/Images_8/IZO_4_8_1_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72" y="1233578"/>
            <a:ext cx="3700731" cy="446848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27803" y="1027387"/>
            <a:ext cx="504645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Бронзовая скульптура французского скульптора </a:t>
            </a:r>
            <a:r>
              <a:rPr lang="ru-RU" b="1" dirty="0" err="1"/>
              <a:t>Огю́ста</a:t>
            </a:r>
            <a:r>
              <a:rPr lang="ru-RU" b="1" dirty="0"/>
              <a:t> Родена посвящена героям Столетней войны между Англией и Францией. Жители Кале умирали от голода, так как уже целый год город был в блокаде. Английский король потребовал выдать ему шесть знатных граждан, чтобы казнить их в назидание остальным. Один из главных богачей </a:t>
            </a:r>
            <a:r>
              <a:rPr lang="ru-RU" b="1" dirty="0" err="1"/>
              <a:t>Юсташ</a:t>
            </a:r>
            <a:r>
              <a:rPr lang="ru-RU" b="1" dirty="0"/>
              <a:t> де Сен-Пьер первым вызвался отдать свою жизнь ради спасения города. Его примеру последовали и другие. Король велел, чтобы смельчаки принесли ему ключи от города нагими, с повязанными вокруг шеи верёвками. Это требование было исполнено. Английская королева, увидев измученных людей, сжалилась и уговорила короля пощадить их. Изображённые скульптором люди не были воинами, но их подвиг восхищает.</a:t>
            </a:r>
          </a:p>
        </p:txBody>
      </p:sp>
    </p:spTree>
    <p:extLst>
      <p:ext uri="{BB962C8B-B14F-4D97-AF65-F5344CB8AC3E}">
        <p14:creationId xmlns:p14="http://schemas.microsoft.com/office/powerpoint/2010/main" val="288052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57532" y="1782493"/>
            <a:ext cx="672968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3200" b="1" dirty="0" err="1" smtClean="0"/>
              <a:t>Как</a:t>
            </a:r>
            <a:r>
              <a:rPr lang="de-DE" sz="3200" b="1" dirty="0"/>
              <a:t>  </a:t>
            </a:r>
            <a:r>
              <a:rPr lang="de-DE" sz="3200" b="1" dirty="0" err="1"/>
              <a:t>было</a:t>
            </a:r>
            <a:r>
              <a:rPr lang="de-DE" sz="3200" b="1" dirty="0"/>
              <a:t> </a:t>
            </a:r>
            <a:r>
              <a:rPr lang="de-DE" sz="3200" b="1" dirty="0" err="1"/>
              <a:t>много</a:t>
            </a:r>
            <a:r>
              <a:rPr lang="de-DE" sz="3200" b="1" dirty="0"/>
              <a:t> </a:t>
            </a:r>
            <a:r>
              <a:rPr lang="de-DE" sz="3200" b="1" dirty="0" err="1"/>
              <a:t>тех</a:t>
            </a:r>
            <a:r>
              <a:rPr lang="de-DE" sz="3200" b="1" dirty="0"/>
              <a:t> </a:t>
            </a:r>
            <a:r>
              <a:rPr lang="de-DE" sz="3200" b="1" dirty="0" err="1"/>
              <a:t>героев</a:t>
            </a:r>
            <a:r>
              <a:rPr lang="de-DE" sz="3200" b="1" dirty="0"/>
              <a:t>,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 err="1"/>
              <a:t>Чьи</a:t>
            </a:r>
            <a:r>
              <a:rPr lang="de-DE" sz="3200" b="1" dirty="0"/>
              <a:t> </a:t>
            </a:r>
            <a:r>
              <a:rPr lang="de-DE" sz="3200" b="1" dirty="0" err="1"/>
              <a:t>неизвестны</a:t>
            </a:r>
            <a:r>
              <a:rPr lang="de-DE" sz="3200" b="1" dirty="0"/>
              <a:t> </a:t>
            </a:r>
            <a:r>
              <a:rPr lang="de-DE" sz="3200" b="1" dirty="0" err="1"/>
              <a:t>имена</a:t>
            </a:r>
            <a:r>
              <a:rPr lang="de-DE" sz="3200" b="1" dirty="0"/>
              <a:t>.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 err="1"/>
              <a:t>Навеки</a:t>
            </a:r>
            <a:r>
              <a:rPr lang="de-DE" sz="3200" b="1" dirty="0"/>
              <a:t> </a:t>
            </a:r>
            <a:r>
              <a:rPr lang="de-DE" sz="3200" b="1" dirty="0" err="1"/>
              <a:t>их</a:t>
            </a:r>
            <a:r>
              <a:rPr lang="de-DE" sz="3200" b="1" dirty="0"/>
              <a:t> </a:t>
            </a:r>
            <a:r>
              <a:rPr lang="de-DE" sz="3200" b="1" dirty="0" err="1"/>
              <a:t>взяла</a:t>
            </a:r>
            <a:r>
              <a:rPr lang="de-DE" sz="3200" b="1" dirty="0"/>
              <a:t> с </a:t>
            </a:r>
            <a:r>
              <a:rPr lang="de-DE" sz="3200" b="1" dirty="0" err="1"/>
              <a:t>собою</a:t>
            </a:r>
            <a:r>
              <a:rPr lang="de-DE" sz="3200" b="1" dirty="0"/>
              <a:t>,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/>
              <a:t>В </a:t>
            </a:r>
            <a:r>
              <a:rPr lang="de-DE" sz="3200" b="1" dirty="0" err="1"/>
              <a:t>свой</a:t>
            </a:r>
            <a:r>
              <a:rPr lang="de-DE" sz="3200" b="1" dirty="0"/>
              <a:t> </a:t>
            </a:r>
            <a:r>
              <a:rPr lang="de-DE" sz="3200" b="1" dirty="0" err="1"/>
              <a:t>край</a:t>
            </a:r>
            <a:r>
              <a:rPr lang="de-DE" sz="3200" b="1" dirty="0"/>
              <a:t>, </a:t>
            </a:r>
            <a:r>
              <a:rPr lang="de-DE" sz="3200" b="1" dirty="0" err="1"/>
              <a:t>неведомый</a:t>
            </a:r>
            <a:r>
              <a:rPr lang="de-DE" sz="3200" b="1" dirty="0"/>
              <a:t>,  </a:t>
            </a:r>
            <a:r>
              <a:rPr lang="de-DE" sz="3200" b="1" dirty="0" err="1"/>
              <a:t>война</a:t>
            </a:r>
            <a:r>
              <a:rPr lang="de-DE" sz="3200" b="1" dirty="0"/>
              <a:t>.</a:t>
            </a:r>
            <a:br>
              <a:rPr lang="de-DE" sz="3200" b="1" dirty="0"/>
            </a:br>
            <a:r>
              <a:rPr lang="de-DE" sz="3200" b="1" dirty="0" err="1"/>
              <a:t>Они</a:t>
            </a:r>
            <a:r>
              <a:rPr lang="de-DE" sz="3200" b="1" dirty="0"/>
              <a:t> </a:t>
            </a:r>
            <a:r>
              <a:rPr lang="de-DE" sz="3200" b="1" dirty="0" err="1"/>
              <a:t>сражались</a:t>
            </a:r>
            <a:r>
              <a:rPr lang="de-DE" sz="3200" b="1" dirty="0"/>
              <a:t> </a:t>
            </a:r>
            <a:r>
              <a:rPr lang="de-DE" sz="3200" b="1" dirty="0" err="1"/>
              <a:t>беззаветно</a:t>
            </a:r>
            <a:r>
              <a:rPr lang="de-DE" sz="3200" b="1" dirty="0"/>
              <a:t>,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 err="1"/>
              <a:t>Патрон</a:t>
            </a:r>
            <a:r>
              <a:rPr lang="de-DE" sz="3200" b="1" dirty="0"/>
              <a:t> </a:t>
            </a:r>
            <a:r>
              <a:rPr lang="de-DE" sz="3200" b="1" dirty="0" err="1"/>
              <a:t>последний</a:t>
            </a:r>
            <a:r>
              <a:rPr lang="de-DE" sz="3200" b="1" dirty="0"/>
              <a:t> </a:t>
            </a:r>
            <a:r>
              <a:rPr lang="de-DE" sz="3200" b="1" dirty="0" err="1"/>
              <a:t>берегли</a:t>
            </a:r>
            <a:r>
              <a:rPr lang="de-DE" sz="3200" b="1" dirty="0"/>
              <a:t>,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 err="1"/>
              <a:t>Их</a:t>
            </a:r>
            <a:r>
              <a:rPr lang="de-DE" sz="3200" b="1" dirty="0"/>
              <a:t> </a:t>
            </a:r>
            <a:r>
              <a:rPr lang="de-DE" sz="3200" b="1" dirty="0" err="1"/>
              <a:t>имена</a:t>
            </a:r>
            <a:r>
              <a:rPr lang="de-DE" sz="3200" b="1" dirty="0"/>
              <a:t> </a:t>
            </a:r>
            <a:r>
              <a:rPr lang="de-DE" sz="3200" b="1" dirty="0" err="1"/>
              <a:t>приносит</a:t>
            </a:r>
            <a:r>
              <a:rPr lang="de-DE" sz="3200" b="1" dirty="0"/>
              <a:t> </a:t>
            </a:r>
            <a:r>
              <a:rPr lang="de-DE" sz="3200" b="1" dirty="0" err="1"/>
              <a:t>ветром</a:t>
            </a:r>
            <a:r>
              <a:rPr lang="de-DE" sz="3200" b="1" dirty="0"/>
              <a:t>,</a:t>
            </a:r>
            <a:endParaRPr lang="ru-RU" sz="3200" b="1" dirty="0"/>
          </a:p>
          <a:p>
            <a:pPr marL="0" indent="0">
              <a:buNone/>
            </a:pPr>
            <a:r>
              <a:rPr lang="de-DE" sz="3200" b="1" dirty="0" err="1"/>
              <a:t>Печальным</a:t>
            </a:r>
            <a:r>
              <a:rPr lang="de-DE" sz="3200" b="1" dirty="0"/>
              <a:t> </a:t>
            </a:r>
            <a:r>
              <a:rPr lang="de-DE" sz="3200" b="1" dirty="0" err="1"/>
              <a:t>ветром</a:t>
            </a:r>
            <a:r>
              <a:rPr lang="de-DE" sz="3200" b="1" dirty="0"/>
              <a:t> </a:t>
            </a:r>
            <a:r>
              <a:rPr lang="de-DE" sz="3200" b="1" dirty="0" err="1"/>
              <a:t>той</a:t>
            </a:r>
            <a:r>
              <a:rPr lang="de-DE" sz="3200" b="1" dirty="0"/>
              <a:t> </a:t>
            </a:r>
            <a:r>
              <a:rPr lang="de-DE" sz="3200" b="1" dirty="0" err="1"/>
              <a:t>войны</a:t>
            </a:r>
            <a:r>
              <a:rPr lang="de-DE" sz="3200" b="1" dirty="0"/>
              <a:t>.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С. </a:t>
            </a:r>
            <a:r>
              <a:rPr lang="de-DE" dirty="0" err="1"/>
              <a:t>Кадашников</a:t>
            </a:r>
            <a:r>
              <a:rPr lang="de-DE" dirty="0"/>
              <a:t> «</a:t>
            </a:r>
            <a:r>
              <a:rPr lang="de-DE" dirty="0" err="1"/>
              <a:t>Ветер</a:t>
            </a:r>
            <a:r>
              <a:rPr lang="de-DE" dirty="0"/>
              <a:t> </a:t>
            </a:r>
            <a:r>
              <a:rPr lang="de-DE" dirty="0" err="1"/>
              <a:t>войны</a:t>
            </a:r>
            <a:r>
              <a:rPr lang="de-DE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2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79562" y="531662"/>
            <a:ext cx="4192437" cy="589501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Победа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 это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одновременно грустный и светлый праздник. Нелёгкие испытания выпали на долю нашего народа. Четыре долгих года шла война. Но наш народ сумел выдержать все испытания. </a:t>
            </a:r>
          </a:p>
          <a:p>
            <a:pPr marL="0" indent="0">
              <a:buNone/>
            </a:pP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Все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народы воспевают своих героев - защитников Родины. О них слагают поэмы, поют песни, их именами называют улицы, площади, им ставят памятники. И сколько бы лет ни прошло, в памяти народа будут храниться мужество и отвага воинов, стойкость и вера матерей, радость побед и печаль поражений.</a:t>
            </a:r>
          </a:p>
          <a:p>
            <a:endParaRPr lang="ru-RU" dirty="0"/>
          </a:p>
        </p:txBody>
      </p:sp>
      <p:pic>
        <p:nvPicPr>
          <p:cNvPr id="2050" name="Picture 2" descr="Купить плакат «75 лет Великой Победы» за ✓ 100 руб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848" y="287726"/>
            <a:ext cx="4286250" cy="60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9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394</TotalTime>
  <Words>1317</Words>
  <Application>Microsoft Office PowerPoint</Application>
  <PresentationFormat>Экран (4:3)</PresentationFormat>
  <Paragraphs>207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Arial</vt:lpstr>
      <vt:lpstr>Arial Black</vt:lpstr>
      <vt:lpstr>Franklin Gothic Book</vt:lpstr>
      <vt:lpstr>Franklin Gothic Medium</vt:lpstr>
      <vt:lpstr>Wingdings</vt:lpstr>
      <vt:lpstr>Office Theme</vt:lpstr>
      <vt:lpstr>«Герои, борцы, защитники»</vt:lpstr>
      <vt:lpstr>Презентация PowerPoint</vt:lpstr>
      <vt:lpstr>Словарь</vt:lpstr>
      <vt:lpstr>Памятники героям </vt:lpstr>
      <vt:lpstr>Памятники героям </vt:lpstr>
      <vt:lpstr>Памятники героям </vt:lpstr>
      <vt:lpstr>Памятники героям </vt:lpstr>
      <vt:lpstr>С. Кадашников «Ветер войны»</vt:lpstr>
      <vt:lpstr>Презентация PowerPoint</vt:lpstr>
      <vt:lpstr>Памятники героям </vt:lpstr>
      <vt:lpstr>Памятники героям </vt:lpstr>
      <vt:lpstr>Памятники героям </vt:lpstr>
      <vt:lpstr>Памятники героям </vt:lpstr>
      <vt:lpstr>Памятники героям </vt:lpstr>
      <vt:lpstr>Памятники героям </vt:lpstr>
      <vt:lpstr>Памятники героям </vt:lpstr>
      <vt:lpstr>Обелиски Памяти </vt:lpstr>
      <vt:lpstr>Обелиски Памяти </vt:lpstr>
      <vt:lpstr>Обелиски Памяти </vt:lpstr>
      <vt:lpstr>Обелиски Памяти </vt:lpstr>
      <vt:lpstr>Памятники героям </vt:lpstr>
      <vt:lpstr>Подумай и ответь на вопросы:</vt:lpstr>
      <vt:lpstr>Памятник основателям Сургута</vt:lpstr>
      <vt:lpstr>Мемориал Славы, г. Сургут</vt:lpstr>
      <vt:lpstr>Повторение</vt:lpstr>
      <vt:lpstr>Повторение</vt:lpstr>
      <vt:lpstr>Повторение</vt:lpstr>
      <vt:lpstr>Повторение</vt:lpstr>
      <vt:lpstr>Повторение</vt:lpstr>
      <vt:lpstr>Повторение</vt:lpstr>
      <vt:lpstr>Повторение</vt:lpstr>
      <vt:lpstr>Повторение</vt:lpstr>
      <vt:lpstr>Повторение</vt:lpstr>
      <vt:lpstr>Словарь</vt:lpstr>
      <vt:lpstr>Варианты заданий для практической работы </vt:lpstr>
      <vt:lpstr>Задание </vt:lpstr>
      <vt:lpstr>Презентация PowerPoint</vt:lpstr>
      <vt:lpstr>Задание </vt:lpstr>
      <vt:lpstr>Задание</vt:lpstr>
      <vt:lpstr>Задание</vt:lpstr>
      <vt:lpstr>Видеоролик «Реквием из песка»</vt:lpstr>
      <vt:lpstr>Подводим итоги </vt:lpstr>
      <vt:lpstr>Источники</vt:lpstr>
      <vt:lpstr>Источники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pptforschool.ru</dc:creator>
  <cp:lastModifiedBy>алсу лутфуллина</cp:lastModifiedBy>
  <cp:revision>36</cp:revision>
  <dcterms:created xsi:type="dcterms:W3CDTF">2018-04-27T13:50:25Z</dcterms:created>
  <dcterms:modified xsi:type="dcterms:W3CDTF">2020-05-11T12:51:11Z</dcterms:modified>
</cp:coreProperties>
</file>